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1" autoAdjust="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3771900" y="1262072"/>
            <a:ext cx="5029200" cy="2895600"/>
          </a:xfrm>
          <a:prstGeom prst="roundRect">
            <a:avLst/>
          </a:prstGeom>
          <a:effectLst>
            <a:outerShdw blurRad="88900" dist="88900" dir="6600000" sx="102000" sy="102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04800" y="1295400"/>
            <a:ext cx="3276600" cy="2895600"/>
          </a:xfrm>
          <a:prstGeom prst="roundRect">
            <a:avLst/>
          </a:prstGeom>
          <a:effectLst>
            <a:outerShdw blurRad="88900" dist="88900" dir="7800000" sx="101000" sy="101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648700" cy="596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75" u="sng" cap="small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Instructions for Closing The Polls - OVO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3675" cap="flat">
            <a:solidFill>
              <a:schemeClr val="accent2">
                <a:alpha val="73000"/>
              </a:schemeClr>
            </a:solidFill>
            <a:round/>
          </a:ln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 extrusionH="139700" prstMaterial="matte">
            <a:bevelT w="215900" h="69850" prst="coolSlant"/>
            <a:bevelB w="0"/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1752600"/>
            <a:ext cx="121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lphaUcPeriod"/>
            </a:pPr>
            <a:r>
              <a:rPr lang="en-US" sz="1200" dirty="0" smtClean="0"/>
              <a:t>Ensure that there are no ballots in the </a:t>
            </a:r>
            <a:r>
              <a:rPr lang="en-US" sz="1200" b="1" dirty="0" smtClean="0"/>
              <a:t>emergency ballot bin </a:t>
            </a:r>
            <a:r>
              <a:rPr lang="en-US" sz="1200" dirty="0" smtClean="0"/>
              <a:t>and then Insert </a:t>
            </a:r>
            <a:r>
              <a:rPr lang="en-US" sz="1200" dirty="0"/>
              <a:t>the </a:t>
            </a:r>
            <a:r>
              <a:rPr lang="en-US" sz="1200" b="1" dirty="0"/>
              <a:t>“</a:t>
            </a:r>
            <a:r>
              <a:rPr lang="en-US" sz="1200" b="1" dirty="0" smtClean="0"/>
              <a:t>Close” </a:t>
            </a:r>
            <a:r>
              <a:rPr lang="en-US" sz="1200" dirty="0"/>
              <a:t>ballot into the OVO Precinct Scanner.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00200" y="162173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lphaUcPeriod" startAt="2"/>
            </a:pPr>
            <a:r>
              <a:rPr lang="en-US" sz="1200" dirty="0" smtClean="0"/>
              <a:t>Follow the on screen prompts to close voting.  Then enter Election password.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" y="1295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1</a:t>
            </a:r>
            <a:endParaRPr lang="en-US" b="1" i="1" u="sng" spc="600" dirty="0"/>
          </a:p>
        </p:txBody>
      </p:sp>
      <p:sp>
        <p:nvSpPr>
          <p:cNvPr id="32" name="TextBox 31"/>
          <p:cNvSpPr txBox="1"/>
          <p:nvPr/>
        </p:nvSpPr>
        <p:spPr>
          <a:xfrm>
            <a:off x="4038600" y="1295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2</a:t>
            </a:r>
            <a:endParaRPr lang="en-US" b="1" i="1" u="sng" spc="600" dirty="0"/>
          </a:p>
        </p:txBody>
      </p:sp>
      <p:sp>
        <p:nvSpPr>
          <p:cNvPr id="33" name="Rounded Rectangle 32"/>
          <p:cNvSpPr/>
          <p:nvPr/>
        </p:nvSpPr>
        <p:spPr>
          <a:xfrm>
            <a:off x="304800" y="4290520"/>
            <a:ext cx="8382000" cy="2415079"/>
          </a:xfrm>
          <a:prstGeom prst="roundRect">
            <a:avLst/>
          </a:prstGeom>
          <a:effectLst>
            <a:outerShdw blurRad="88900" dist="76200" dir="6600000" sx="102000" sy="102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86200" y="1600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Election </a:t>
            </a:r>
            <a:r>
              <a:rPr lang="en-US" sz="1200" dirty="0" smtClean="0"/>
              <a:t>Officials </a:t>
            </a:r>
            <a:r>
              <a:rPr lang="en-US" sz="1200" dirty="0"/>
              <a:t>should sign and retain the summary report that has now </a:t>
            </a:r>
            <a:r>
              <a:rPr lang="en-US" sz="1200" dirty="0" smtClean="0"/>
              <a:t>been printed. 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28171" y="4800600"/>
            <a:ext cx="16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lphaUcPeriod"/>
            </a:pPr>
            <a:r>
              <a:rPr lang="en-US" sz="1200" dirty="0" smtClean="0"/>
              <a:t>Remove </a:t>
            </a:r>
            <a:r>
              <a:rPr lang="en-US" sz="1200" b="1" dirty="0"/>
              <a:t>all</a:t>
            </a:r>
            <a:r>
              <a:rPr lang="en-US" sz="1200" dirty="0"/>
              <a:t> ballots from the ballot box and place them into </a:t>
            </a:r>
            <a:r>
              <a:rPr lang="en-US" sz="1200" dirty="0" smtClean="0"/>
              <a:t>envelopes or boxes provided. </a:t>
            </a:r>
          </a:p>
          <a:p>
            <a:pPr marL="228600" indent="-228600">
              <a:buAutoNum type="alphaUcPeriod"/>
            </a:pPr>
            <a:r>
              <a:rPr lang="en-US" sz="1200" dirty="0" smtClean="0"/>
              <a:t>To shut down press “</a:t>
            </a:r>
            <a:r>
              <a:rPr lang="en-US" sz="1200" b="1" dirty="0" smtClean="0"/>
              <a:t>shut down</a:t>
            </a:r>
            <a:r>
              <a:rPr lang="en-US" sz="1200" dirty="0" smtClean="0"/>
              <a:t>” button. </a:t>
            </a:r>
            <a:endParaRPr lang="en-US" sz="1200" dirty="0"/>
          </a:p>
        </p:txBody>
      </p:sp>
      <p:pic>
        <p:nvPicPr>
          <p:cNvPr id="34" name="Picture 33" descr="IMG_04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095500" y="4858613"/>
            <a:ext cx="1333500" cy="116118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886200" y="2057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A.  For additional copies press  the “Print” button located at the bottom of screen.  Once all copies are obtained press the “</a:t>
            </a:r>
            <a:r>
              <a:rPr lang="en-US" sz="1200" b="1" dirty="0" smtClean="0"/>
              <a:t>Done</a:t>
            </a:r>
            <a:r>
              <a:rPr lang="en-US" sz="1200" dirty="0" smtClean="0"/>
              <a:t>” button.</a:t>
            </a:r>
          </a:p>
          <a:p>
            <a:r>
              <a:rPr lang="en-US" sz="1200" dirty="0"/>
              <a:t>B</a:t>
            </a:r>
            <a:r>
              <a:rPr lang="en-US" sz="1200" dirty="0" smtClean="0"/>
              <a:t>. Press “</a:t>
            </a:r>
            <a:r>
              <a:rPr lang="en-US" sz="1200" b="1" dirty="0" smtClean="0"/>
              <a:t>Write-in Report</a:t>
            </a:r>
            <a:r>
              <a:rPr lang="en-US" sz="1200" dirty="0" smtClean="0"/>
              <a:t>” button. </a:t>
            </a:r>
            <a:endParaRPr 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057400"/>
            <a:ext cx="12192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Oval 39"/>
          <p:cNvSpPr/>
          <p:nvPr/>
        </p:nvSpPr>
        <p:spPr>
          <a:xfrm>
            <a:off x="7620000" y="32004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886200" y="28702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C. Touch the white box next to “</a:t>
            </a:r>
            <a:r>
              <a:rPr lang="en-US" sz="1200" b="1" dirty="0" smtClean="0"/>
              <a:t>Compress Images</a:t>
            </a:r>
            <a:r>
              <a:rPr lang="en-US" sz="1200" dirty="0" smtClean="0"/>
              <a:t>” and then press “</a:t>
            </a:r>
            <a:r>
              <a:rPr lang="en-US" sz="1200" b="1" dirty="0" smtClean="0"/>
              <a:t>Continue</a:t>
            </a:r>
            <a:r>
              <a:rPr lang="en-US" sz="1200" dirty="0" smtClean="0"/>
              <a:t>”. The Write-In Report will now print one time. For additional copies please repeat step B and C. 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4431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3</a:t>
            </a:r>
            <a:endParaRPr lang="en-US" b="1" i="1" u="sng" spc="600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1525055" y="2709872"/>
            <a:ext cx="1599145" cy="109390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" name="TextBox 1"/>
          <p:cNvSpPr txBox="1"/>
          <p:nvPr/>
        </p:nvSpPr>
        <p:spPr>
          <a:xfrm>
            <a:off x="3581400" y="4431268"/>
            <a:ext cx="33661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C. Once </a:t>
            </a:r>
            <a:r>
              <a:rPr lang="en-US" sz="1300" dirty="0"/>
              <a:t>the scanner has powered off, press and hold the button on the side of the screen. While holding this button, lift the screen to expose the TM (memory stick) compartment. </a:t>
            </a:r>
            <a:endParaRPr lang="en-US" sz="1300" dirty="0" smtClean="0"/>
          </a:p>
          <a:p>
            <a:endParaRPr lang="en-US" sz="1300" dirty="0" smtClean="0"/>
          </a:p>
          <a:p>
            <a:r>
              <a:rPr lang="en-US" sz="1300" dirty="0" smtClean="0"/>
              <a:t>D. Use </a:t>
            </a:r>
            <a:r>
              <a:rPr lang="en-US" sz="1300" dirty="0"/>
              <a:t>the barrel key to open the </a:t>
            </a:r>
            <a:r>
              <a:rPr lang="en-US" sz="1300" dirty="0" smtClean="0"/>
              <a:t>compartment  </a:t>
            </a:r>
            <a:r>
              <a:rPr lang="en-US" sz="1300" dirty="0"/>
              <a:t>and remove the TM (memory </a:t>
            </a:r>
            <a:r>
              <a:rPr lang="en-US" sz="1300" dirty="0" smtClean="0"/>
              <a:t>stick).</a:t>
            </a:r>
          </a:p>
          <a:p>
            <a:r>
              <a:rPr lang="en-US" sz="1300" dirty="0" smtClean="0"/>
              <a:t>E.  Put compartment cover back on and  </a:t>
            </a:r>
            <a:r>
              <a:rPr lang="en-US" sz="1300" dirty="0"/>
              <a:t>place the screen back into place. Collapse the screen back into “down” position.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580" y="4715306"/>
            <a:ext cx="164963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256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Champlain</dc:creator>
  <cp:lastModifiedBy>Sean Fitzgerald</cp:lastModifiedBy>
  <cp:revision>43</cp:revision>
  <dcterms:created xsi:type="dcterms:W3CDTF">2011-03-29T14:37:15Z</dcterms:created>
  <dcterms:modified xsi:type="dcterms:W3CDTF">2014-08-15T16:28:26Z</dcterms:modified>
</cp:coreProperties>
</file>