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85" r:id="rId5"/>
    <p:sldMasterId id="2147483687" r:id="rId6"/>
  </p:sldMasterIdLst>
  <p:notesMasterIdLst>
    <p:notesMasterId r:id="rId23"/>
  </p:notesMasterIdLst>
  <p:handoutMasterIdLst>
    <p:handoutMasterId r:id="rId24"/>
  </p:handoutMasterIdLst>
  <p:sldIdLst>
    <p:sldId id="257" r:id="rId7"/>
    <p:sldId id="258" r:id="rId8"/>
    <p:sldId id="259" r:id="rId9"/>
    <p:sldId id="264" r:id="rId10"/>
    <p:sldId id="260" r:id="rId11"/>
    <p:sldId id="261" r:id="rId12"/>
    <p:sldId id="262" r:id="rId13"/>
    <p:sldId id="263" r:id="rId14"/>
    <p:sldId id="265" r:id="rId15"/>
    <p:sldId id="266" r:id="rId16"/>
    <p:sldId id="267" r:id="rId17"/>
    <p:sldId id="268" r:id="rId18"/>
    <p:sldId id="269" r:id="rId19"/>
    <p:sldId id="270" r:id="rId20"/>
    <p:sldId id="271" r:id="rId21"/>
    <p:sldId id="272" r:id="rId22"/>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3333CC"/>
    <a:srgbClr val="FFFFFF"/>
    <a:srgbClr val="FDEE20"/>
    <a:srgbClr val="99CCFF"/>
    <a:srgbClr val="A3A3E0"/>
    <a:srgbClr val="6B6BD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88994" autoAdjust="0"/>
  </p:normalViewPr>
  <p:slideViewPr>
    <p:cSldViewPr>
      <p:cViewPr varScale="1">
        <p:scale>
          <a:sx n="117" d="100"/>
          <a:sy n="117" d="100"/>
        </p:scale>
        <p:origin x="108" y="294"/>
      </p:cViewPr>
      <p:guideLst>
        <p:guide orient="horz" pos="2160"/>
        <p:guide pos="3840"/>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3/24/2022</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3/24/2022</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52400" y="914400"/>
            <a:ext cx="11887200" cy="5257800"/>
          </a:xfrm>
        </p:spPr>
        <p:txBody>
          <a:bodyPr/>
          <a:lstStyle>
            <a:lvl1pPr>
              <a:defRPr baseline="0"/>
            </a:lvl1pPr>
            <a:lvl2pPr>
              <a:defRPr baseline="0"/>
            </a:lvl2pPr>
            <a:lvl3pPr>
              <a:defRPr baseline="0"/>
            </a:lvl3pPr>
            <a:lvl4pPr>
              <a:defRPr sz="1600"/>
            </a:lvl4pPr>
            <a:lvl5pPr>
              <a:defRPr sz="120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279366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52400" y="914400"/>
            <a:ext cx="5867400" cy="5257800"/>
          </a:xfrm>
        </p:spPr>
        <p:txBody>
          <a:bodyPr/>
          <a:lstStyle>
            <a:lvl1pPr>
              <a:defRPr baseline="0"/>
            </a:lvl1pPr>
            <a:lvl2pPr>
              <a:defRPr baseline="0"/>
            </a:lvl2pPr>
            <a:lvl3pPr>
              <a:defRPr/>
            </a:lvl3pPr>
            <a:lvl4pPr>
              <a:defRPr sz="160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248400" y="914400"/>
            <a:ext cx="5791200" cy="5257800"/>
          </a:xfrm>
        </p:spPr>
        <p:txBody>
          <a:bodyPr/>
          <a:lstStyle>
            <a:lvl1pPr>
              <a:defRPr baseline="0"/>
            </a:lvl1pPr>
            <a:lvl2pPr>
              <a:defRPr/>
            </a:lvl2pPr>
            <a:lvl3pPr>
              <a:defRPr baseline="0"/>
            </a:lvl3pPr>
            <a:lvl4pPr>
              <a:defRPr sz="1600" baseline="0"/>
            </a:lvl4pPr>
            <a:lvl5pPr>
              <a:defRPr sz="120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3/24/2022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a:p>
        </p:txBody>
      </p:sp>
      <p:sp>
        <p:nvSpPr>
          <p:cNvPr id="8" name="Title 1"/>
          <p:cNvSpPr>
            <a:spLocks noGrp="1"/>
          </p:cNvSpPr>
          <p:nvPr>
            <p:ph type="title" hasCustomPrompt="1"/>
          </p:nvPr>
        </p:nvSpPr>
        <p:spPr>
          <a:xfrm>
            <a:off x="152400" y="1"/>
            <a:ext cx="11887200" cy="83820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hasCustomPrompt="1"/>
          </p:nvPr>
        </p:nvSpPr>
        <p:spPr>
          <a:xfrm>
            <a:off x="152400" y="1"/>
            <a:ext cx="11887200" cy="83820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3/24/2022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a:p>
        </p:txBody>
      </p:sp>
      <p:sp>
        <p:nvSpPr>
          <p:cNvPr id="6" name="Title 1"/>
          <p:cNvSpPr>
            <a:spLocks noGrp="1"/>
          </p:cNvSpPr>
          <p:nvPr>
            <p:ph type="title"/>
          </p:nvPr>
        </p:nvSpPr>
        <p:spPr>
          <a:xfrm>
            <a:off x="963084" y="4406901"/>
            <a:ext cx="10363200" cy="1362075"/>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963084" y="2906713"/>
            <a:ext cx="10363200" cy="1500187"/>
          </a:xfrm>
        </p:spPr>
        <p:txBody>
          <a:bodyPr/>
          <a:lstStyle/>
          <a:p>
            <a:pPr lvl="0"/>
            <a:r>
              <a:rPr lang="en-US"/>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43000"/>
            <a:ext cx="9906000" cy="2387600"/>
          </a:xfrm>
          <a:prstGeom prst="rect">
            <a:avLst/>
          </a:prstGeom>
        </p:spPr>
        <p:txBody>
          <a:bodyPr anchor="b"/>
          <a:lstStyle>
            <a:lvl1pPr algn="ctr">
              <a:defRPr sz="4400" b="1" baseline="0"/>
            </a:lvl1pPr>
          </a:lstStyle>
          <a:p>
            <a:r>
              <a:rPr lang="en-US" dirty="0"/>
              <a:t>Presentation title (Calibri Light 44 Bold)</a:t>
            </a:r>
          </a:p>
        </p:txBody>
      </p:sp>
      <p:sp>
        <p:nvSpPr>
          <p:cNvPr id="3" name="Subtitle 2"/>
          <p:cNvSpPr>
            <a:spLocks noGrp="1"/>
          </p:cNvSpPr>
          <p:nvPr>
            <p:ph type="subTitle" idx="1" hasCustomPrompt="1"/>
          </p:nvPr>
        </p:nvSpPr>
        <p:spPr>
          <a:xfrm>
            <a:off x="1143000" y="3581400"/>
            <a:ext cx="9906000" cy="2133600"/>
          </a:xfrm>
          <a:prstGeom prst="rect">
            <a:avLst/>
          </a:prstGeom>
        </p:spPr>
        <p:txBody>
          <a:bodyPr/>
          <a:lstStyle>
            <a:lvl1pPr marL="0" indent="0" algn="ctr">
              <a:spcBef>
                <a:spcPts val="600"/>
              </a:spcBef>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3/24/2022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a:p>
        </p:txBody>
      </p:sp>
    </p:spTree>
    <p:extLst>
      <p:ext uri="{BB962C8B-B14F-4D97-AF65-F5344CB8AC3E}">
        <p14:creationId xmlns:p14="http://schemas.microsoft.com/office/powerpoint/2010/main" val="367733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3314" y="-1945090"/>
            <a:ext cx="12418628" cy="10748180"/>
          </a:xfrm>
          <a:prstGeom prst="rect">
            <a:avLst/>
          </a:prstGeom>
        </p:spPr>
      </p:pic>
      <p:sp>
        <p:nvSpPr>
          <p:cNvPr id="3" name="Text Placeholder 2"/>
          <p:cNvSpPr>
            <a:spLocks noGrp="1"/>
          </p:cNvSpPr>
          <p:nvPr>
            <p:ph type="body" idx="1"/>
          </p:nvPr>
        </p:nvSpPr>
        <p:spPr>
          <a:xfrm>
            <a:off x="152400" y="1066800"/>
            <a:ext cx="11887200" cy="49530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3/24/2022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cxnSp>
        <p:nvCxnSpPr>
          <p:cNvPr id="11" name="Straight Connector 10"/>
          <p:cNvCxnSpPr/>
          <p:nvPr/>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cxnSp>
        <p:nvCxnSpPr>
          <p:cNvPr id="13" name="Straight Connector 12"/>
          <p:cNvCxnSpPr/>
          <p:nvPr userDrawn="1"/>
        </p:nvCxnSpPr>
        <p:spPr>
          <a:xfrm>
            <a:off x="0" y="838200"/>
            <a:ext cx="106680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28600" y="1"/>
            <a:ext cx="10515600" cy="83820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3/24/2022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sp>
        <p:nvSpPr>
          <p:cNvPr id="7" name="Rounded Rectangle 6"/>
          <p:cNvSpPr/>
          <p:nvPr userDrawn="1"/>
        </p:nvSpPr>
        <p:spPr>
          <a:xfrm>
            <a:off x="1181100" y="1123950"/>
            <a:ext cx="9829800" cy="461010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314" y="-1945090"/>
            <a:ext cx="12418628" cy="10748180"/>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B4D35-40B5-4ACD-86EF-F562D6117CB2}" type="datetimeFigureOut">
              <a:rPr lang="en-US" smtClean="0"/>
              <a:t>3/24/2022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B8464-9A39-4D17-9EBA-8AC931709B93}" type="slidenum">
              <a:rPr lang="en-US" smtClean="0"/>
              <a:t>‹#›</a:t>
            </a:fld>
            <a:endParaRPr lang="en-US"/>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68000" y="5846711"/>
            <a:ext cx="1219200" cy="385010"/>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hyperlink" Target="mailto:Promptpayment@indot.IN.gov"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mailto:Sreese@indot.in.gov" TargetMode="Externa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hyperlink" Target="mailto:dkeefer@indot.in.gov" TargetMode="External"/><Relationship Id="rId5" Type="http://schemas.openxmlformats.org/officeDocument/2006/relationships/hyperlink" Target="mailto:Mhoos@indot.in.gov" TargetMode="External"/><Relationship Id="rId4" Type="http://schemas.openxmlformats.org/officeDocument/2006/relationships/hyperlink" Target="mailto:jhicks2@indot.in.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www.in.gov/indot/doing-business-with-indot/files/Change-In-DBE-Utilization-Form.pdf"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INDOT EIS Hauling Presentation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14FA-E539-4B51-8F87-C24B81D31E17}"/>
              </a:ext>
            </a:extLst>
          </p:cNvPr>
          <p:cNvSpPr>
            <a:spLocks noGrp="1"/>
          </p:cNvSpPr>
          <p:nvPr>
            <p:ph type="title"/>
          </p:nvPr>
        </p:nvSpPr>
        <p:spPr/>
        <p:txBody>
          <a:bodyPr/>
          <a:lstStyle/>
          <a:p>
            <a:r>
              <a:rPr lang="en-US" altLang="en-US" dirty="0"/>
              <a:t>Prompt Payment</a:t>
            </a:r>
            <a:endParaRPr lang="en-US" dirty="0"/>
          </a:p>
        </p:txBody>
      </p:sp>
      <p:pic>
        <p:nvPicPr>
          <p:cNvPr id="4" name="Content Placeholder 3">
            <a:extLst>
              <a:ext uri="{FF2B5EF4-FFF2-40B4-BE49-F238E27FC236}">
                <a16:creationId xmlns:a16="http://schemas.microsoft.com/office/drawing/2014/main" id="{C2D75707-ACB5-4388-BFEE-4BB887F49722}"/>
              </a:ext>
            </a:extLst>
          </p:cNvPr>
          <p:cNvPicPr>
            <a:picLocks noGrp="1" noChangeAspect="1"/>
          </p:cNvPicPr>
          <p:nvPr>
            <p:ph idx="1"/>
          </p:nvPr>
        </p:nvPicPr>
        <p:blipFill>
          <a:blip r:embed="rId2"/>
          <a:stretch>
            <a:fillRect/>
          </a:stretch>
        </p:blipFill>
        <p:spPr>
          <a:xfrm>
            <a:off x="990600" y="1524000"/>
            <a:ext cx="1767993" cy="926672"/>
          </a:xfrm>
          <a:prstGeom prst="rect">
            <a:avLst/>
          </a:prstGeom>
        </p:spPr>
      </p:pic>
      <p:pic>
        <p:nvPicPr>
          <p:cNvPr id="5" name="Picture 4">
            <a:extLst>
              <a:ext uri="{FF2B5EF4-FFF2-40B4-BE49-F238E27FC236}">
                <a16:creationId xmlns:a16="http://schemas.microsoft.com/office/drawing/2014/main" id="{95A60740-B8EF-48F1-9375-5FF6A4632502}"/>
              </a:ext>
            </a:extLst>
          </p:cNvPr>
          <p:cNvPicPr>
            <a:picLocks noChangeAspect="1"/>
          </p:cNvPicPr>
          <p:nvPr/>
        </p:nvPicPr>
        <p:blipFill>
          <a:blip r:embed="rId3"/>
          <a:stretch>
            <a:fillRect/>
          </a:stretch>
        </p:blipFill>
        <p:spPr>
          <a:xfrm>
            <a:off x="3429000" y="1588013"/>
            <a:ext cx="1255885" cy="798645"/>
          </a:xfrm>
          <a:prstGeom prst="rect">
            <a:avLst/>
          </a:prstGeom>
        </p:spPr>
      </p:pic>
      <p:pic>
        <p:nvPicPr>
          <p:cNvPr id="6" name="Picture 5">
            <a:extLst>
              <a:ext uri="{FF2B5EF4-FFF2-40B4-BE49-F238E27FC236}">
                <a16:creationId xmlns:a16="http://schemas.microsoft.com/office/drawing/2014/main" id="{565BDCC7-9905-4E2C-8D04-3ED2578039C1}"/>
              </a:ext>
            </a:extLst>
          </p:cNvPr>
          <p:cNvPicPr>
            <a:picLocks noChangeAspect="1"/>
          </p:cNvPicPr>
          <p:nvPr/>
        </p:nvPicPr>
        <p:blipFill>
          <a:blip r:embed="rId4"/>
          <a:stretch>
            <a:fillRect/>
          </a:stretch>
        </p:blipFill>
        <p:spPr>
          <a:xfrm>
            <a:off x="5355292" y="1523999"/>
            <a:ext cx="1798476" cy="926672"/>
          </a:xfrm>
          <a:prstGeom prst="rect">
            <a:avLst/>
          </a:prstGeom>
        </p:spPr>
      </p:pic>
      <p:pic>
        <p:nvPicPr>
          <p:cNvPr id="7" name="Picture 6">
            <a:extLst>
              <a:ext uri="{FF2B5EF4-FFF2-40B4-BE49-F238E27FC236}">
                <a16:creationId xmlns:a16="http://schemas.microsoft.com/office/drawing/2014/main" id="{B08AF5A4-DFBE-4414-931B-777A3D5D5F0F}"/>
              </a:ext>
            </a:extLst>
          </p:cNvPr>
          <p:cNvPicPr>
            <a:picLocks noChangeAspect="1"/>
          </p:cNvPicPr>
          <p:nvPr/>
        </p:nvPicPr>
        <p:blipFill>
          <a:blip r:embed="rId5"/>
          <a:stretch>
            <a:fillRect/>
          </a:stretch>
        </p:blipFill>
        <p:spPr>
          <a:xfrm>
            <a:off x="8382000" y="1006817"/>
            <a:ext cx="2127688" cy="2493480"/>
          </a:xfrm>
          <a:prstGeom prst="rect">
            <a:avLst/>
          </a:prstGeom>
        </p:spPr>
      </p:pic>
      <p:sp>
        <p:nvSpPr>
          <p:cNvPr id="9" name="TextBox 8">
            <a:extLst>
              <a:ext uri="{FF2B5EF4-FFF2-40B4-BE49-F238E27FC236}">
                <a16:creationId xmlns:a16="http://schemas.microsoft.com/office/drawing/2014/main" id="{9FB8894F-E475-48DB-A2CD-9440E5D5015B}"/>
              </a:ext>
            </a:extLst>
          </p:cNvPr>
          <p:cNvSpPr txBox="1"/>
          <p:nvPr/>
        </p:nvSpPr>
        <p:spPr>
          <a:xfrm>
            <a:off x="990600" y="2822279"/>
            <a:ext cx="7543800" cy="3170099"/>
          </a:xfrm>
          <a:prstGeom prst="rect">
            <a:avLst/>
          </a:prstGeom>
          <a:noFill/>
        </p:spPr>
        <p:txBody>
          <a:bodyPr wrap="square">
            <a:spAutoFit/>
          </a:bodyPr>
          <a:lstStyle/>
          <a:p>
            <a:pPr marL="342900" indent="-342900">
              <a:buFont typeface="Arial" panose="020B0604020202020204" pitchFamily="34" charset="0"/>
              <a:buChar char="•"/>
              <a:defRPr/>
            </a:pPr>
            <a:r>
              <a:rPr lang="en-US" altLang="en-US" sz="2000" dirty="0">
                <a:solidFill>
                  <a:srgbClr val="333399"/>
                </a:solidFill>
                <a:latin typeface="+mj-lt"/>
              </a:rPr>
              <a:t>INDOT EIS staff conducts random audits to ensure compliance.</a:t>
            </a:r>
            <a:br>
              <a:rPr lang="en-US" altLang="en-US" sz="2000" dirty="0">
                <a:solidFill>
                  <a:srgbClr val="333399"/>
                </a:solidFill>
                <a:latin typeface="+mj-lt"/>
              </a:rPr>
            </a:br>
            <a:endParaRPr lang="en-US" altLang="en-US" sz="2000" dirty="0">
              <a:solidFill>
                <a:srgbClr val="333399"/>
              </a:solidFill>
              <a:latin typeface="+mj-lt"/>
            </a:endParaRPr>
          </a:p>
          <a:p>
            <a:pPr marL="342900" indent="-342900">
              <a:buFont typeface="Arial" panose="020B0604020202020204" pitchFamily="34" charset="0"/>
              <a:buChar char="•"/>
              <a:defRPr/>
            </a:pPr>
            <a:r>
              <a:rPr lang="en-US" altLang="en-US" sz="2000" dirty="0">
                <a:solidFill>
                  <a:srgbClr val="333399"/>
                </a:solidFill>
                <a:latin typeface="+mj-lt"/>
              </a:rPr>
              <a:t>Primes are not required to pay when invoices are generated but some may due to awareness of challenges small businesses face.  </a:t>
            </a:r>
            <a:br>
              <a:rPr lang="en-US" altLang="en-US" sz="2000" dirty="0">
                <a:solidFill>
                  <a:srgbClr val="333399"/>
                </a:solidFill>
                <a:latin typeface="+mj-lt"/>
              </a:rPr>
            </a:br>
            <a:endParaRPr lang="en-US" altLang="en-US" sz="2000" dirty="0">
              <a:solidFill>
                <a:srgbClr val="333399"/>
              </a:solidFill>
              <a:latin typeface="+mj-lt"/>
            </a:endParaRPr>
          </a:p>
          <a:p>
            <a:pPr marL="342900" indent="-342900">
              <a:buFont typeface="Arial" panose="020B0604020202020204" pitchFamily="34" charset="0"/>
              <a:buChar char="•"/>
              <a:defRPr/>
            </a:pPr>
            <a:r>
              <a:rPr lang="en-US" altLang="en-US" sz="2000" dirty="0">
                <a:solidFill>
                  <a:srgbClr val="333399"/>
                </a:solidFill>
                <a:latin typeface="+mj-lt"/>
              </a:rPr>
              <a:t>If you have questions about timing of payment reach out to the prime first, and if the matter is not resolved, email </a:t>
            </a:r>
            <a:r>
              <a:rPr lang="en-US" altLang="en-US" sz="2000" dirty="0">
                <a:solidFill>
                  <a:srgbClr val="333399"/>
                </a:solidFill>
                <a:latin typeface="+mj-lt"/>
                <a:hlinkClick r:id="rId6"/>
              </a:rPr>
              <a:t>Promptpayment@indot.IN.gov</a:t>
            </a:r>
            <a:r>
              <a:rPr lang="en-US" altLang="en-US" sz="2000" dirty="0">
                <a:solidFill>
                  <a:srgbClr val="333399"/>
                </a:solidFill>
                <a:latin typeface="+mj-lt"/>
              </a:rPr>
              <a:t>.  Be sure to include as much specific information as possible, such as the contract number, name of the prime, invoice(s) in question, etc. </a:t>
            </a:r>
            <a:endParaRPr lang="en-US" sz="2000" dirty="0">
              <a:solidFill>
                <a:srgbClr val="333399"/>
              </a:solidFill>
              <a:latin typeface="+mj-lt"/>
            </a:endParaRPr>
          </a:p>
        </p:txBody>
      </p:sp>
    </p:spTree>
    <p:extLst>
      <p:ext uri="{BB962C8B-B14F-4D97-AF65-F5344CB8AC3E}">
        <p14:creationId xmlns:p14="http://schemas.microsoft.com/office/powerpoint/2010/main" val="407863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FBE3B-0289-4F76-8B10-4AD2699A6AD7}"/>
              </a:ext>
            </a:extLst>
          </p:cNvPr>
          <p:cNvSpPr>
            <a:spLocks noGrp="1"/>
          </p:cNvSpPr>
          <p:nvPr>
            <p:ph type="title"/>
          </p:nvPr>
        </p:nvSpPr>
        <p:spPr/>
        <p:txBody>
          <a:bodyPr/>
          <a:lstStyle/>
          <a:p>
            <a:r>
              <a:rPr lang="en-US" altLang="en-US" dirty="0"/>
              <a:t>Certified Payrolls for Haulers</a:t>
            </a:r>
            <a:endParaRPr lang="en-US" dirty="0"/>
          </a:p>
        </p:txBody>
      </p:sp>
      <p:sp>
        <p:nvSpPr>
          <p:cNvPr id="3" name="Content Placeholder 2">
            <a:extLst>
              <a:ext uri="{FF2B5EF4-FFF2-40B4-BE49-F238E27FC236}">
                <a16:creationId xmlns:a16="http://schemas.microsoft.com/office/drawing/2014/main" id="{42514BAB-7A01-4BAD-AEA2-B95DEAD03ADD}"/>
              </a:ext>
            </a:extLst>
          </p:cNvPr>
          <p:cNvSpPr>
            <a:spLocks noGrp="1"/>
          </p:cNvSpPr>
          <p:nvPr>
            <p:ph idx="1"/>
          </p:nvPr>
        </p:nvSpPr>
        <p:spPr/>
        <p:txBody>
          <a:bodyPr>
            <a:normAutofit fontScale="70000" lnSpcReduction="20000"/>
          </a:bodyPr>
          <a:lstStyle/>
          <a:p>
            <a:pPr marL="342900" indent="-342900" algn="l" eaLnBrk="1" fontAlgn="auto" hangingPunct="1">
              <a:spcAft>
                <a:spcPts val="0"/>
              </a:spcAft>
              <a:buFont typeface="Arial" panose="020B0604020202020204" pitchFamily="34" charset="0"/>
              <a:buChar char="•"/>
              <a:defRPr/>
            </a:pPr>
            <a:r>
              <a:rPr lang="en-US" sz="3100" dirty="0">
                <a:solidFill>
                  <a:schemeClr val="tx2"/>
                </a:solidFill>
              </a:rPr>
              <a:t>Is the haul taking place “on the site of work”?  </a:t>
            </a:r>
          </a:p>
          <a:p>
            <a:pPr marL="342900" indent="-342900" algn="l" eaLnBrk="1" fontAlgn="auto" hangingPunct="1">
              <a:spcAft>
                <a:spcPts val="0"/>
              </a:spcAft>
              <a:buFont typeface="Arial" panose="020B0604020202020204" pitchFamily="34" charset="0"/>
              <a:buChar char="•"/>
              <a:defRPr/>
            </a:pPr>
            <a:r>
              <a:rPr lang="en-US" sz="3100" dirty="0">
                <a:solidFill>
                  <a:schemeClr val="tx2"/>
                </a:solidFill>
              </a:rPr>
              <a:t>“Site of work” is defined under 29 CFR 5.2 (j) (2) as: </a:t>
            </a:r>
          </a:p>
          <a:p>
            <a:pPr algn="l" eaLnBrk="1" fontAlgn="auto" hangingPunct="1">
              <a:spcAft>
                <a:spcPts val="0"/>
              </a:spcAft>
              <a:defRPr/>
            </a:pPr>
            <a:r>
              <a:rPr lang="en-US" sz="2900" dirty="0">
                <a:solidFill>
                  <a:schemeClr val="tx2"/>
                </a:solidFill>
              </a:rPr>
              <a:t>The term </a:t>
            </a:r>
            <a:r>
              <a:rPr lang="en-US" sz="2900" i="1" dirty="0">
                <a:solidFill>
                  <a:schemeClr val="tx2"/>
                </a:solidFill>
              </a:rPr>
              <a:t>site of the work</a:t>
            </a:r>
            <a:r>
              <a:rPr lang="en-US" sz="2900" dirty="0">
                <a:solidFill>
                  <a:schemeClr val="tx2"/>
                </a:solidFill>
              </a:rPr>
              <a:t> is defined as follows: </a:t>
            </a:r>
          </a:p>
          <a:p>
            <a:pPr marL="282575" indent="-282575" algn="l" eaLnBrk="1" fontAlgn="auto" hangingPunct="1">
              <a:spcAft>
                <a:spcPts val="0"/>
              </a:spcAft>
              <a:defRPr/>
            </a:pPr>
            <a:r>
              <a:rPr lang="en-US" sz="2900" dirty="0">
                <a:solidFill>
                  <a:schemeClr val="tx2"/>
                </a:solidFill>
              </a:rPr>
              <a:t>(1)	</a:t>
            </a:r>
            <a:r>
              <a:rPr lang="en-US" sz="2900" i="1" dirty="0">
                <a:solidFill>
                  <a:schemeClr val="tx2"/>
                </a:solidFill>
              </a:rPr>
              <a:t>The site of the work</a:t>
            </a:r>
            <a:r>
              <a:rPr lang="en-US" sz="2900" dirty="0">
                <a:solidFill>
                  <a:schemeClr val="tx2"/>
                </a:solidFill>
              </a:rPr>
              <a:t> is the physical place or places where the building or work called for in the contract will remain; and any other site where a significant portion of the building or work is constructed, </a:t>
            </a:r>
            <a:r>
              <a:rPr lang="en-US" sz="2900" i="1" dirty="0">
                <a:solidFill>
                  <a:schemeClr val="tx2"/>
                </a:solidFill>
              </a:rPr>
              <a:t>provided</a:t>
            </a:r>
            <a:r>
              <a:rPr lang="en-US" sz="2900" dirty="0">
                <a:solidFill>
                  <a:schemeClr val="tx2"/>
                </a:solidFill>
              </a:rPr>
              <a:t> that such site is established specifically for the performance of the contract or project; </a:t>
            </a:r>
          </a:p>
          <a:p>
            <a:pPr marL="227013" indent="-227013" algn="l" eaLnBrk="1" fontAlgn="auto" hangingPunct="1">
              <a:spcAft>
                <a:spcPts val="0"/>
              </a:spcAft>
              <a:defRPr/>
            </a:pPr>
            <a:r>
              <a:rPr lang="en-US" sz="2900" dirty="0">
                <a:solidFill>
                  <a:schemeClr val="tx2"/>
                </a:solidFill>
              </a:rPr>
              <a:t>(2) Except as provided in paragraph (l)(3) of this section, job headquarters, tool yards, batch plants, borrow pits, etc., are part of the </a:t>
            </a:r>
            <a:r>
              <a:rPr lang="en-US" sz="2900" i="1" dirty="0">
                <a:solidFill>
                  <a:schemeClr val="tx2"/>
                </a:solidFill>
              </a:rPr>
              <a:t>site of the work, provided</a:t>
            </a:r>
            <a:r>
              <a:rPr lang="en-US" sz="2900" dirty="0">
                <a:solidFill>
                  <a:schemeClr val="tx2"/>
                </a:solidFill>
              </a:rPr>
              <a:t> they are dedicated exclusively, or nearly so, to performance of the contract or project, </a:t>
            </a:r>
            <a:r>
              <a:rPr lang="en-US" sz="2900" i="1" dirty="0">
                <a:solidFill>
                  <a:schemeClr val="tx2"/>
                </a:solidFill>
              </a:rPr>
              <a:t>and provided</a:t>
            </a:r>
            <a:r>
              <a:rPr lang="en-US" sz="2900" dirty="0">
                <a:solidFill>
                  <a:schemeClr val="tx2"/>
                </a:solidFill>
              </a:rPr>
              <a:t> they are adjacent or virtually adjacent to the </a:t>
            </a:r>
            <a:r>
              <a:rPr lang="en-US" sz="2900" i="1" dirty="0">
                <a:solidFill>
                  <a:schemeClr val="tx2"/>
                </a:solidFill>
              </a:rPr>
              <a:t>site of the work</a:t>
            </a:r>
            <a:r>
              <a:rPr lang="en-US" sz="2900" dirty="0">
                <a:solidFill>
                  <a:schemeClr val="tx2"/>
                </a:solidFill>
              </a:rPr>
              <a:t> as defined in paragraph (l)(1) of this section; </a:t>
            </a:r>
          </a:p>
          <a:p>
            <a:pPr marL="227013" indent="-227013" algn="l" eaLnBrk="1" fontAlgn="auto" hangingPunct="1">
              <a:spcAft>
                <a:spcPts val="0"/>
              </a:spcAft>
              <a:defRPr/>
            </a:pPr>
            <a:r>
              <a:rPr lang="en-US" sz="2900" dirty="0">
                <a:solidFill>
                  <a:schemeClr val="tx2"/>
                </a:solidFill>
              </a:rPr>
              <a:t>(3) Not included in the </a:t>
            </a:r>
            <a:r>
              <a:rPr lang="en-US" sz="2900" i="1" dirty="0">
                <a:solidFill>
                  <a:schemeClr val="tx2"/>
                </a:solidFill>
              </a:rPr>
              <a:t>site of the work</a:t>
            </a:r>
            <a:r>
              <a:rPr lang="en-US" sz="2900" dirty="0">
                <a:solidFill>
                  <a:schemeClr val="tx2"/>
                </a:solidFill>
              </a:rPr>
              <a:t> are permanent home offices, branch plant establishments, fabrication plants, tool yards, etc., of a contractor or subcontractor whose location and continuance in operation are determined wholly without regard to a particular Federal or federally assisted contract or project. In addition, fabrication plants, batch plants, borrow pits, job headquarters, tool yards, etc., of a commercial or material supplier, which are established by a supplier of materials for the project before opening of bids and not on the site of the work as stated in paragraph (l)(1) of this section, are not included in the </a:t>
            </a:r>
            <a:r>
              <a:rPr lang="en-US" sz="2900" i="1" dirty="0">
                <a:solidFill>
                  <a:schemeClr val="tx2"/>
                </a:solidFill>
              </a:rPr>
              <a:t>site of the work.</a:t>
            </a:r>
            <a:r>
              <a:rPr lang="en-US" sz="2900" dirty="0">
                <a:solidFill>
                  <a:schemeClr val="tx2"/>
                </a:solidFill>
              </a:rPr>
              <a:t> Such permanent, previously established facilities are not part of the </a:t>
            </a:r>
            <a:r>
              <a:rPr lang="en-US" sz="2900" i="1" dirty="0">
                <a:solidFill>
                  <a:schemeClr val="tx2"/>
                </a:solidFill>
              </a:rPr>
              <a:t>site of the work,</a:t>
            </a:r>
            <a:r>
              <a:rPr lang="en-US" sz="2900" dirty="0">
                <a:solidFill>
                  <a:schemeClr val="tx2"/>
                </a:solidFill>
              </a:rPr>
              <a:t> even where the operations for a period of time may be dedicated exclusively, or nearly so, to the performance of a contract.</a:t>
            </a:r>
          </a:p>
          <a:p>
            <a:endParaRPr lang="en-US" dirty="0"/>
          </a:p>
        </p:txBody>
      </p:sp>
      <p:pic>
        <p:nvPicPr>
          <p:cNvPr id="5" name="Picture 4">
            <a:extLst>
              <a:ext uri="{FF2B5EF4-FFF2-40B4-BE49-F238E27FC236}">
                <a16:creationId xmlns:a16="http://schemas.microsoft.com/office/drawing/2014/main" id="{4063204C-F578-42B3-97D6-766E094F14D7}"/>
              </a:ext>
            </a:extLst>
          </p:cNvPr>
          <p:cNvPicPr>
            <a:picLocks noChangeAspect="1"/>
          </p:cNvPicPr>
          <p:nvPr/>
        </p:nvPicPr>
        <p:blipFill>
          <a:blip r:embed="rId2"/>
          <a:stretch>
            <a:fillRect/>
          </a:stretch>
        </p:blipFill>
        <p:spPr>
          <a:xfrm>
            <a:off x="2188125" y="5635706"/>
            <a:ext cx="7815749" cy="536494"/>
          </a:xfrm>
          <a:prstGeom prst="rect">
            <a:avLst/>
          </a:prstGeom>
        </p:spPr>
      </p:pic>
    </p:spTree>
    <p:extLst>
      <p:ext uri="{BB962C8B-B14F-4D97-AF65-F5344CB8AC3E}">
        <p14:creationId xmlns:p14="http://schemas.microsoft.com/office/powerpoint/2010/main" val="1886024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048FF-11BF-4096-B341-E39FBF444625}"/>
              </a:ext>
            </a:extLst>
          </p:cNvPr>
          <p:cNvSpPr>
            <a:spLocks noGrp="1"/>
          </p:cNvSpPr>
          <p:nvPr>
            <p:ph type="title"/>
          </p:nvPr>
        </p:nvSpPr>
        <p:spPr/>
        <p:txBody>
          <a:bodyPr/>
          <a:lstStyle/>
          <a:p>
            <a:r>
              <a:rPr lang="en-US" altLang="en-US" dirty="0"/>
              <a:t>Certified Payrolls (Cont’d) </a:t>
            </a:r>
            <a:endParaRPr lang="en-US" dirty="0"/>
          </a:p>
        </p:txBody>
      </p:sp>
      <p:sp>
        <p:nvSpPr>
          <p:cNvPr id="3" name="Content Placeholder 2">
            <a:extLst>
              <a:ext uri="{FF2B5EF4-FFF2-40B4-BE49-F238E27FC236}">
                <a16:creationId xmlns:a16="http://schemas.microsoft.com/office/drawing/2014/main" id="{AED946B5-41B7-4D7F-85AA-FF8DF74F384B}"/>
              </a:ext>
            </a:extLst>
          </p:cNvPr>
          <p:cNvSpPr>
            <a:spLocks noGrp="1"/>
          </p:cNvSpPr>
          <p:nvPr>
            <p:ph idx="1"/>
          </p:nvPr>
        </p:nvSpPr>
        <p:spPr/>
        <p:txBody>
          <a:bodyPr/>
          <a:lstStyle/>
          <a:p>
            <a:r>
              <a:rPr lang="en-US" altLang="en-US" sz="2400" dirty="0">
                <a:solidFill>
                  <a:schemeClr val="tx2"/>
                </a:solidFill>
              </a:rPr>
              <a:t>If hauling (materials or supplies) does </a:t>
            </a:r>
            <a:r>
              <a:rPr lang="en-US" altLang="en-US" sz="2400" u="sng" dirty="0">
                <a:solidFill>
                  <a:schemeClr val="tx2"/>
                </a:solidFill>
              </a:rPr>
              <a:t>NOT</a:t>
            </a:r>
            <a:r>
              <a:rPr lang="en-US" altLang="en-US" sz="2400" dirty="0">
                <a:solidFill>
                  <a:schemeClr val="tx2"/>
                </a:solidFill>
              </a:rPr>
              <a:t> take place on the “site of work” then NO certified payrolls are required from ANY hauler.  </a:t>
            </a:r>
          </a:p>
          <a:p>
            <a:endParaRPr lang="en-US" dirty="0"/>
          </a:p>
        </p:txBody>
      </p:sp>
      <p:pic>
        <p:nvPicPr>
          <p:cNvPr id="4" name="Picture 3">
            <a:extLst>
              <a:ext uri="{FF2B5EF4-FFF2-40B4-BE49-F238E27FC236}">
                <a16:creationId xmlns:a16="http://schemas.microsoft.com/office/drawing/2014/main" id="{605B45BE-B3DE-446A-A3CA-C5849B90D6C3}"/>
              </a:ext>
            </a:extLst>
          </p:cNvPr>
          <p:cNvPicPr>
            <a:picLocks noChangeAspect="1"/>
          </p:cNvPicPr>
          <p:nvPr/>
        </p:nvPicPr>
        <p:blipFill>
          <a:blip r:embed="rId2"/>
          <a:stretch>
            <a:fillRect/>
          </a:stretch>
        </p:blipFill>
        <p:spPr>
          <a:xfrm>
            <a:off x="1452522" y="2654820"/>
            <a:ext cx="2877982" cy="1904999"/>
          </a:xfrm>
          <a:prstGeom prst="rect">
            <a:avLst/>
          </a:prstGeom>
        </p:spPr>
      </p:pic>
      <p:pic>
        <p:nvPicPr>
          <p:cNvPr id="5" name="Picture 4">
            <a:extLst>
              <a:ext uri="{FF2B5EF4-FFF2-40B4-BE49-F238E27FC236}">
                <a16:creationId xmlns:a16="http://schemas.microsoft.com/office/drawing/2014/main" id="{6F48874B-6F44-4AE3-9A42-16A359D70C2A}"/>
              </a:ext>
            </a:extLst>
          </p:cNvPr>
          <p:cNvPicPr>
            <a:picLocks noChangeAspect="1"/>
          </p:cNvPicPr>
          <p:nvPr/>
        </p:nvPicPr>
        <p:blipFill>
          <a:blip r:embed="rId3"/>
          <a:stretch>
            <a:fillRect/>
          </a:stretch>
        </p:blipFill>
        <p:spPr>
          <a:xfrm>
            <a:off x="5630626" y="3124198"/>
            <a:ext cx="1197297" cy="966241"/>
          </a:xfrm>
          <a:prstGeom prst="rect">
            <a:avLst/>
          </a:prstGeom>
        </p:spPr>
      </p:pic>
      <p:pic>
        <p:nvPicPr>
          <p:cNvPr id="6" name="Picture 5">
            <a:extLst>
              <a:ext uri="{FF2B5EF4-FFF2-40B4-BE49-F238E27FC236}">
                <a16:creationId xmlns:a16="http://schemas.microsoft.com/office/drawing/2014/main" id="{7D9CD0C7-66C6-4F83-B51F-E9CB3CE05A26}"/>
              </a:ext>
            </a:extLst>
          </p:cNvPr>
          <p:cNvPicPr>
            <a:picLocks noChangeAspect="1"/>
          </p:cNvPicPr>
          <p:nvPr/>
        </p:nvPicPr>
        <p:blipFill>
          <a:blip r:embed="rId4"/>
          <a:stretch>
            <a:fillRect/>
          </a:stretch>
        </p:blipFill>
        <p:spPr>
          <a:xfrm>
            <a:off x="7924800" y="2286000"/>
            <a:ext cx="1874715" cy="3149100"/>
          </a:xfrm>
          <a:prstGeom prst="rect">
            <a:avLst/>
          </a:prstGeom>
        </p:spPr>
      </p:pic>
    </p:spTree>
    <p:extLst>
      <p:ext uri="{BB962C8B-B14F-4D97-AF65-F5344CB8AC3E}">
        <p14:creationId xmlns:p14="http://schemas.microsoft.com/office/powerpoint/2010/main" val="1583728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AD9C-DE76-47CA-B0DA-7EA2E18D1A0A}"/>
              </a:ext>
            </a:extLst>
          </p:cNvPr>
          <p:cNvSpPr>
            <a:spLocks noGrp="1"/>
          </p:cNvSpPr>
          <p:nvPr>
            <p:ph type="title"/>
          </p:nvPr>
        </p:nvSpPr>
        <p:spPr/>
        <p:txBody>
          <a:bodyPr/>
          <a:lstStyle/>
          <a:p>
            <a:r>
              <a:rPr lang="en-US" dirty="0">
                <a:ln w="0"/>
              </a:rPr>
              <a:t>Certified Payroll Content</a:t>
            </a:r>
            <a:endParaRPr lang="en-US" dirty="0"/>
          </a:p>
        </p:txBody>
      </p:sp>
      <p:pic>
        <p:nvPicPr>
          <p:cNvPr id="5" name="Content Placeholder 4">
            <a:extLst>
              <a:ext uri="{FF2B5EF4-FFF2-40B4-BE49-F238E27FC236}">
                <a16:creationId xmlns:a16="http://schemas.microsoft.com/office/drawing/2014/main" id="{9F47E243-D1BA-4A18-A605-B47FB48F5836}"/>
              </a:ext>
            </a:extLst>
          </p:cNvPr>
          <p:cNvPicPr>
            <a:picLocks noGrp="1" noChangeAspect="1"/>
          </p:cNvPicPr>
          <p:nvPr>
            <p:ph idx="1"/>
          </p:nvPr>
        </p:nvPicPr>
        <p:blipFill>
          <a:blip r:embed="rId2"/>
          <a:stretch>
            <a:fillRect/>
          </a:stretch>
        </p:blipFill>
        <p:spPr>
          <a:xfrm>
            <a:off x="935288" y="1220522"/>
            <a:ext cx="10321423" cy="4645555"/>
          </a:xfrm>
        </p:spPr>
      </p:pic>
    </p:spTree>
    <p:extLst>
      <p:ext uri="{BB962C8B-B14F-4D97-AF65-F5344CB8AC3E}">
        <p14:creationId xmlns:p14="http://schemas.microsoft.com/office/powerpoint/2010/main" val="247025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23576-3643-44F1-975F-7C6320508152}"/>
              </a:ext>
            </a:extLst>
          </p:cNvPr>
          <p:cNvSpPr>
            <a:spLocks noGrp="1"/>
          </p:cNvSpPr>
          <p:nvPr>
            <p:ph type="title"/>
          </p:nvPr>
        </p:nvSpPr>
        <p:spPr/>
        <p:txBody>
          <a:bodyPr/>
          <a:lstStyle/>
          <a:p>
            <a:r>
              <a:rPr lang="en-US" dirty="0">
                <a:ln w="0"/>
                <a:solidFill>
                  <a:schemeClr val="tx2"/>
                </a:solidFill>
              </a:rPr>
              <a:t>Hauling At a Glance</a:t>
            </a:r>
            <a:endParaRPr lang="en-US" dirty="0"/>
          </a:p>
        </p:txBody>
      </p:sp>
      <p:pic>
        <p:nvPicPr>
          <p:cNvPr id="5" name="Content Placeholder 4">
            <a:extLst>
              <a:ext uri="{FF2B5EF4-FFF2-40B4-BE49-F238E27FC236}">
                <a16:creationId xmlns:a16="http://schemas.microsoft.com/office/drawing/2014/main" id="{910887C5-5682-43A0-8215-EDDE2EBD50BF}"/>
              </a:ext>
            </a:extLst>
          </p:cNvPr>
          <p:cNvPicPr>
            <a:picLocks noGrp="1" noChangeAspect="1"/>
          </p:cNvPicPr>
          <p:nvPr>
            <p:ph idx="1"/>
          </p:nvPr>
        </p:nvPicPr>
        <p:blipFill>
          <a:blip r:embed="rId2"/>
          <a:stretch>
            <a:fillRect/>
          </a:stretch>
        </p:blipFill>
        <p:spPr>
          <a:xfrm>
            <a:off x="572545" y="1020871"/>
            <a:ext cx="11046909" cy="4816257"/>
          </a:xfrm>
        </p:spPr>
      </p:pic>
    </p:spTree>
    <p:extLst>
      <p:ext uri="{BB962C8B-B14F-4D97-AF65-F5344CB8AC3E}">
        <p14:creationId xmlns:p14="http://schemas.microsoft.com/office/powerpoint/2010/main" val="428435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AC82-9651-4944-8C99-8921CACB84E9}"/>
              </a:ext>
            </a:extLst>
          </p:cNvPr>
          <p:cNvSpPr>
            <a:spLocks noGrp="1"/>
          </p:cNvSpPr>
          <p:nvPr>
            <p:ph type="title"/>
          </p:nvPr>
        </p:nvSpPr>
        <p:spPr/>
        <p:txBody>
          <a:bodyPr/>
          <a:lstStyle/>
          <a:p>
            <a:r>
              <a:rPr lang="en-US" altLang="en-US" dirty="0"/>
              <a:t>Additional Information </a:t>
            </a:r>
            <a:endParaRPr lang="en-US" dirty="0"/>
          </a:p>
        </p:txBody>
      </p:sp>
      <p:sp>
        <p:nvSpPr>
          <p:cNvPr id="3" name="Content Placeholder 2">
            <a:extLst>
              <a:ext uri="{FF2B5EF4-FFF2-40B4-BE49-F238E27FC236}">
                <a16:creationId xmlns:a16="http://schemas.microsoft.com/office/drawing/2014/main" id="{57CC9CC6-63E5-485E-9A09-0D08A6358B59}"/>
              </a:ext>
            </a:extLst>
          </p:cNvPr>
          <p:cNvSpPr>
            <a:spLocks noGrp="1"/>
          </p:cNvSpPr>
          <p:nvPr>
            <p:ph idx="1"/>
          </p:nvPr>
        </p:nvSpPr>
        <p:spPr/>
        <p:txBody>
          <a:bodyPr/>
          <a:lstStyle/>
          <a:p>
            <a:r>
              <a:rPr lang="en-US" dirty="0"/>
              <a:t>Spec Book 108.12 any documents (including leases) can be requested at any time;</a:t>
            </a:r>
          </a:p>
          <a:p>
            <a:r>
              <a:rPr lang="en-US" dirty="0"/>
              <a:t>Haulers need to be e-verified;</a:t>
            </a:r>
          </a:p>
          <a:p>
            <a:r>
              <a:rPr lang="en-US" dirty="0"/>
              <a:t>No haulers need to identify an EEO on the bulletin board.  </a:t>
            </a:r>
          </a:p>
          <a:p>
            <a:r>
              <a:rPr lang="en-US" dirty="0"/>
              <a:t>Trucking Reports are no longer required.  The required form now is the hauling affidavit which is filled out by the parties during the DBE-3 close out process. </a:t>
            </a:r>
          </a:p>
          <a:p>
            <a:r>
              <a:rPr lang="en-US" dirty="0"/>
              <a:t>Haulers do not require prequalification, but if you expand your scope of work to include non-hauling items, you may need prequalification if those items accumulate to more than $300,000 of INDOT work. </a:t>
            </a:r>
          </a:p>
        </p:txBody>
      </p:sp>
    </p:spTree>
    <p:extLst>
      <p:ext uri="{BB962C8B-B14F-4D97-AF65-F5344CB8AC3E}">
        <p14:creationId xmlns:p14="http://schemas.microsoft.com/office/powerpoint/2010/main" val="186081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CFB7-14F0-47C6-96FE-69ACE3220F73}"/>
              </a:ext>
            </a:extLst>
          </p:cNvPr>
          <p:cNvSpPr>
            <a:spLocks noGrp="1"/>
          </p:cNvSpPr>
          <p:nvPr>
            <p:ph type="title"/>
          </p:nvPr>
        </p:nvSpPr>
        <p:spPr/>
        <p:txBody>
          <a:bodyPr/>
          <a:lstStyle/>
          <a:p>
            <a:r>
              <a:rPr lang="en-US" altLang="en-US" dirty="0"/>
              <a:t>Time for Questions and Contacts </a:t>
            </a:r>
            <a:endParaRPr lang="en-US" dirty="0"/>
          </a:p>
        </p:txBody>
      </p:sp>
      <p:sp>
        <p:nvSpPr>
          <p:cNvPr id="3" name="Content Placeholder 2">
            <a:extLst>
              <a:ext uri="{FF2B5EF4-FFF2-40B4-BE49-F238E27FC236}">
                <a16:creationId xmlns:a16="http://schemas.microsoft.com/office/drawing/2014/main" id="{38D09E00-34B9-436D-99FB-6525FA5D1D42}"/>
              </a:ext>
            </a:extLst>
          </p:cNvPr>
          <p:cNvSpPr>
            <a:spLocks noGrp="1"/>
          </p:cNvSpPr>
          <p:nvPr>
            <p:ph idx="1"/>
          </p:nvPr>
        </p:nvSpPr>
        <p:spPr/>
        <p:txBody>
          <a:bodyPr/>
          <a:lstStyle/>
          <a:p>
            <a:r>
              <a:rPr lang="en-US" altLang="en-US" sz="2400" dirty="0">
                <a:solidFill>
                  <a:schemeClr val="tx2"/>
                </a:solidFill>
              </a:rPr>
              <a:t>Start Local! Seek EEO’s out for processing changes in utilization, CUF issues, and Davis Bacon compliance questions. Select the relevant District EEO based on the job location.     </a:t>
            </a:r>
          </a:p>
          <a:p>
            <a:endParaRPr lang="en-US" dirty="0"/>
          </a:p>
        </p:txBody>
      </p:sp>
      <p:pic>
        <p:nvPicPr>
          <p:cNvPr id="5" name="Picture 4">
            <a:extLst>
              <a:ext uri="{FF2B5EF4-FFF2-40B4-BE49-F238E27FC236}">
                <a16:creationId xmlns:a16="http://schemas.microsoft.com/office/drawing/2014/main" id="{DC370693-BD47-4A01-94A0-19280D63DA85}"/>
              </a:ext>
            </a:extLst>
          </p:cNvPr>
          <p:cNvPicPr>
            <a:picLocks noChangeAspect="1"/>
          </p:cNvPicPr>
          <p:nvPr/>
        </p:nvPicPr>
        <p:blipFill>
          <a:blip r:embed="rId2"/>
          <a:stretch>
            <a:fillRect/>
          </a:stretch>
        </p:blipFill>
        <p:spPr>
          <a:xfrm>
            <a:off x="838200" y="2075571"/>
            <a:ext cx="2189623" cy="1388846"/>
          </a:xfrm>
          <a:prstGeom prst="rect">
            <a:avLst/>
          </a:prstGeom>
        </p:spPr>
      </p:pic>
      <p:pic>
        <p:nvPicPr>
          <p:cNvPr id="6" name="Picture 5">
            <a:extLst>
              <a:ext uri="{FF2B5EF4-FFF2-40B4-BE49-F238E27FC236}">
                <a16:creationId xmlns:a16="http://schemas.microsoft.com/office/drawing/2014/main" id="{C367848F-6847-45E6-9651-9E05650C7BA9}"/>
              </a:ext>
            </a:extLst>
          </p:cNvPr>
          <p:cNvPicPr>
            <a:picLocks noChangeAspect="1"/>
          </p:cNvPicPr>
          <p:nvPr/>
        </p:nvPicPr>
        <p:blipFill>
          <a:blip r:embed="rId3"/>
          <a:stretch>
            <a:fillRect/>
          </a:stretch>
        </p:blipFill>
        <p:spPr>
          <a:xfrm>
            <a:off x="4616569" y="2075571"/>
            <a:ext cx="2170364" cy="1201016"/>
          </a:xfrm>
          <a:prstGeom prst="rect">
            <a:avLst/>
          </a:prstGeom>
        </p:spPr>
      </p:pic>
      <p:sp>
        <p:nvSpPr>
          <p:cNvPr id="7" name="TextBox 3">
            <a:extLst>
              <a:ext uri="{FF2B5EF4-FFF2-40B4-BE49-F238E27FC236}">
                <a16:creationId xmlns:a16="http://schemas.microsoft.com/office/drawing/2014/main" id="{4AA741AF-020E-4DF7-9D3F-1C5A7B9658F8}"/>
              </a:ext>
            </a:extLst>
          </p:cNvPr>
          <p:cNvSpPr txBox="1">
            <a:spLocks noChangeArrowheads="1"/>
          </p:cNvSpPr>
          <p:nvPr/>
        </p:nvSpPr>
        <p:spPr bwMode="auto">
          <a:xfrm>
            <a:off x="8431517" y="2075571"/>
            <a:ext cx="21732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t>Jennifer Hicks</a:t>
            </a:r>
            <a:br>
              <a:rPr lang="en-US" altLang="en-US" sz="1000" dirty="0"/>
            </a:br>
            <a:r>
              <a:rPr lang="en-US" altLang="en-US" sz="1000" dirty="0"/>
              <a:t>EEO Officer - Crawfordsville District</a:t>
            </a:r>
            <a:br>
              <a:rPr lang="en-US" altLang="en-US" sz="1000" dirty="0"/>
            </a:br>
            <a:r>
              <a:rPr lang="en-US" altLang="en-US" sz="1000" dirty="0"/>
              <a:t>Indiana Department of Transportation</a:t>
            </a:r>
            <a:br>
              <a:rPr lang="en-US" altLang="en-US" sz="1000" dirty="0"/>
            </a:br>
            <a:r>
              <a:rPr lang="en-US" altLang="en-US" sz="1000" dirty="0"/>
              <a:t>41 West 300 North</a:t>
            </a:r>
            <a:br>
              <a:rPr lang="en-US" altLang="en-US" sz="1000" dirty="0"/>
            </a:br>
            <a:r>
              <a:rPr lang="en-US" altLang="en-US" sz="1000" dirty="0"/>
              <a:t>Crawfordsville, IN 47933</a:t>
            </a:r>
            <a:br>
              <a:rPr lang="en-US" altLang="en-US" sz="1000" dirty="0"/>
            </a:br>
            <a:r>
              <a:rPr lang="en-US" altLang="en-US" sz="1000" dirty="0"/>
              <a:t>765-361-5260</a:t>
            </a:r>
            <a:br>
              <a:rPr lang="en-US" altLang="en-US" sz="1000" dirty="0"/>
            </a:br>
            <a:r>
              <a:rPr lang="en-US" altLang="en-US" sz="1000" dirty="0">
                <a:hlinkClick r:id="rId4"/>
              </a:rPr>
              <a:t>jhicks2@indot.in.gov</a:t>
            </a:r>
            <a:endParaRPr lang="en-US" altLang="en-US" sz="1000" dirty="0"/>
          </a:p>
        </p:txBody>
      </p:sp>
      <p:sp>
        <p:nvSpPr>
          <p:cNvPr id="8" name="TextBox 2">
            <a:extLst>
              <a:ext uri="{FF2B5EF4-FFF2-40B4-BE49-F238E27FC236}">
                <a16:creationId xmlns:a16="http://schemas.microsoft.com/office/drawing/2014/main" id="{E02C0B41-5379-47FC-9134-D8D8B3976DB3}"/>
              </a:ext>
            </a:extLst>
          </p:cNvPr>
          <p:cNvSpPr txBox="1">
            <a:spLocks noChangeArrowheads="1"/>
          </p:cNvSpPr>
          <p:nvPr/>
        </p:nvSpPr>
        <p:spPr bwMode="auto">
          <a:xfrm>
            <a:off x="838200" y="4216400"/>
            <a:ext cx="2173288"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t>Michelle Hoos</a:t>
            </a:r>
            <a:br>
              <a:rPr lang="en-US" altLang="en-US" sz="1000" dirty="0"/>
            </a:br>
            <a:r>
              <a:rPr lang="en-US" altLang="en-US" sz="1000" dirty="0"/>
              <a:t>EEO Officer-LaPorte District</a:t>
            </a:r>
            <a:br>
              <a:rPr lang="en-US" altLang="en-US" sz="1000" dirty="0"/>
            </a:br>
            <a:r>
              <a:rPr lang="en-US" altLang="en-US" sz="1000" dirty="0"/>
              <a:t>Indiana Department of Transportation</a:t>
            </a:r>
            <a:br>
              <a:rPr lang="en-US" altLang="en-US" sz="1000" dirty="0"/>
            </a:br>
            <a:r>
              <a:rPr lang="en-US" altLang="en-US" sz="1000" dirty="0"/>
              <a:t>315 E. Boyd Blvd.</a:t>
            </a:r>
            <a:br>
              <a:rPr lang="en-US" altLang="en-US" sz="1000" dirty="0"/>
            </a:br>
            <a:r>
              <a:rPr lang="en-US" altLang="en-US" sz="1000" dirty="0"/>
              <a:t>LaPorte, IN 46350</a:t>
            </a:r>
            <a:br>
              <a:rPr lang="en-US" altLang="en-US" sz="1000" dirty="0"/>
            </a:br>
            <a:r>
              <a:rPr lang="en-US" altLang="en-US" sz="1000" dirty="0"/>
              <a:t>219-363-9438</a:t>
            </a:r>
            <a:br>
              <a:rPr lang="en-US" altLang="en-US" sz="1000" dirty="0"/>
            </a:br>
            <a:r>
              <a:rPr lang="en-US" altLang="en-US" sz="1000" dirty="0">
                <a:hlinkClick r:id="rId5"/>
              </a:rPr>
              <a:t>Mhoos@indot.in.gov</a:t>
            </a:r>
            <a:r>
              <a:rPr lang="en-US" altLang="en-US" sz="1000" dirty="0"/>
              <a:t> </a:t>
            </a:r>
          </a:p>
        </p:txBody>
      </p:sp>
      <p:sp>
        <p:nvSpPr>
          <p:cNvPr id="9" name="TextBox 5">
            <a:extLst>
              <a:ext uri="{FF2B5EF4-FFF2-40B4-BE49-F238E27FC236}">
                <a16:creationId xmlns:a16="http://schemas.microsoft.com/office/drawing/2014/main" id="{23FE2E8F-7439-4886-9FE7-C441405FD48D}"/>
              </a:ext>
            </a:extLst>
          </p:cNvPr>
          <p:cNvSpPr txBox="1">
            <a:spLocks noChangeArrowheads="1"/>
          </p:cNvSpPr>
          <p:nvPr/>
        </p:nvSpPr>
        <p:spPr bwMode="auto">
          <a:xfrm>
            <a:off x="4616569" y="4216400"/>
            <a:ext cx="217328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t>Diane Keefer</a:t>
            </a:r>
            <a:br>
              <a:rPr lang="en-US" altLang="en-US" sz="1000" dirty="0"/>
            </a:br>
            <a:r>
              <a:rPr lang="en-US" altLang="en-US" sz="1000" dirty="0"/>
              <a:t>EEO Officer - Fort Wayne District</a:t>
            </a:r>
            <a:br>
              <a:rPr lang="en-US" altLang="en-US" sz="1000" dirty="0"/>
            </a:br>
            <a:r>
              <a:rPr lang="en-US" altLang="en-US" sz="1000" dirty="0"/>
              <a:t>Indiana Department of Transportation</a:t>
            </a:r>
            <a:br>
              <a:rPr lang="en-US" altLang="en-US" sz="1000" dirty="0"/>
            </a:br>
            <a:r>
              <a:rPr lang="en-US" altLang="en-US" sz="1000" dirty="0"/>
              <a:t>5333 Hatfield Rd</a:t>
            </a:r>
            <a:br>
              <a:rPr lang="en-US" altLang="en-US" sz="1000" dirty="0"/>
            </a:br>
            <a:r>
              <a:rPr lang="en-US" altLang="en-US" sz="1000" dirty="0"/>
              <a:t>Fort Wayne, IN. 46808</a:t>
            </a:r>
            <a:br>
              <a:rPr lang="en-US" altLang="en-US" sz="1000" dirty="0"/>
            </a:br>
            <a:r>
              <a:rPr lang="en-US" altLang="en-US" sz="1000" dirty="0"/>
              <a:t>260-969-8210</a:t>
            </a:r>
            <a:br>
              <a:rPr lang="en-US" altLang="en-US" sz="1000" dirty="0"/>
            </a:br>
            <a:r>
              <a:rPr lang="en-US" altLang="en-US" sz="1000" dirty="0">
                <a:hlinkClick r:id="rId6"/>
              </a:rPr>
              <a:t>dkeefer@indot.in.gov</a:t>
            </a:r>
            <a:r>
              <a:rPr lang="en-US" altLang="en-US" sz="1000" dirty="0"/>
              <a:t> </a:t>
            </a:r>
          </a:p>
        </p:txBody>
      </p:sp>
      <p:sp>
        <p:nvSpPr>
          <p:cNvPr id="10" name="TextBox 6">
            <a:extLst>
              <a:ext uri="{FF2B5EF4-FFF2-40B4-BE49-F238E27FC236}">
                <a16:creationId xmlns:a16="http://schemas.microsoft.com/office/drawing/2014/main" id="{8EA4389B-F82A-490B-8504-DAB7AF51D00F}"/>
              </a:ext>
            </a:extLst>
          </p:cNvPr>
          <p:cNvSpPr txBox="1">
            <a:spLocks noChangeArrowheads="1"/>
          </p:cNvSpPr>
          <p:nvPr/>
        </p:nvSpPr>
        <p:spPr bwMode="auto">
          <a:xfrm>
            <a:off x="8431517" y="4215249"/>
            <a:ext cx="217399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dirty="0"/>
              <a:t>Sarah Reese</a:t>
            </a:r>
            <a:br>
              <a:rPr lang="en-US" altLang="en-US" sz="1000" dirty="0"/>
            </a:br>
            <a:r>
              <a:rPr lang="en-US" altLang="en-US" sz="1000" dirty="0"/>
              <a:t>EEO Officer - Greenfield District</a:t>
            </a:r>
            <a:br>
              <a:rPr lang="en-US" altLang="en-US" sz="1000" dirty="0"/>
            </a:br>
            <a:r>
              <a:rPr lang="en-US" altLang="en-US" sz="1000" dirty="0"/>
              <a:t>Indiana Department of Transportation</a:t>
            </a:r>
            <a:br>
              <a:rPr lang="en-US" altLang="en-US" sz="1000" dirty="0"/>
            </a:br>
            <a:r>
              <a:rPr lang="en-US" altLang="en-US" sz="1000" dirty="0"/>
              <a:t>32 South Broadway</a:t>
            </a:r>
            <a:br>
              <a:rPr lang="en-US" altLang="en-US" sz="1000" dirty="0"/>
            </a:br>
            <a:r>
              <a:rPr lang="en-US" altLang="en-US" sz="1000" dirty="0"/>
              <a:t>Greenfield, IN. 46140</a:t>
            </a:r>
            <a:br>
              <a:rPr lang="en-US" altLang="en-US" sz="1000" dirty="0"/>
            </a:br>
            <a:r>
              <a:rPr lang="en-US" altLang="en-US" sz="1000" dirty="0"/>
              <a:t>317-467-3453</a:t>
            </a:r>
            <a:br>
              <a:rPr lang="en-US" altLang="en-US" sz="1000" dirty="0"/>
            </a:br>
            <a:r>
              <a:rPr lang="en-US" altLang="en-US" sz="1000" dirty="0">
                <a:hlinkClick r:id="rId7"/>
              </a:rPr>
              <a:t>Sreese@indot.in.gov</a:t>
            </a:r>
            <a:r>
              <a:rPr lang="en-US" altLang="en-US" sz="1000" dirty="0"/>
              <a:t> </a:t>
            </a:r>
            <a:endParaRPr lang="en-US" altLang="en-US" dirty="0"/>
          </a:p>
        </p:txBody>
      </p:sp>
    </p:spTree>
    <p:extLst>
      <p:ext uri="{BB962C8B-B14F-4D97-AF65-F5344CB8AC3E}">
        <p14:creationId xmlns:p14="http://schemas.microsoft.com/office/powerpoint/2010/main" val="360208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4400" dirty="0">
                <a:solidFill>
                  <a:schemeClr val="tx2"/>
                </a:solidFill>
              </a:rPr>
              <a:t>Purpose</a:t>
            </a:r>
            <a:endParaRPr lang="en-US" dirty="0"/>
          </a:p>
        </p:txBody>
      </p:sp>
      <p:sp>
        <p:nvSpPr>
          <p:cNvPr id="8" name="Content Placeholder 7"/>
          <p:cNvSpPr>
            <a:spLocks noGrp="1"/>
          </p:cNvSpPr>
          <p:nvPr>
            <p:ph idx="1"/>
          </p:nvPr>
        </p:nvSpPr>
        <p:spPr/>
        <p:txBody>
          <a:bodyPr/>
          <a:lstStyle/>
          <a:p>
            <a:r>
              <a:rPr lang="en-US" altLang="en-US" sz="2800" dirty="0">
                <a:solidFill>
                  <a:schemeClr val="tx2"/>
                </a:solidFill>
              </a:rPr>
              <a:t>To discuss current in-the-field practices regarding trucking (DBE and non-DBE) and provide clarification over requirements for prime contractors and subcontractors.</a:t>
            </a:r>
          </a:p>
          <a:p>
            <a:r>
              <a:rPr lang="en-US" dirty="0">
                <a:solidFill>
                  <a:schemeClr val="tx2"/>
                </a:solidFill>
              </a:rPr>
              <a:t>Specific items covered:</a:t>
            </a:r>
          </a:p>
          <a:p>
            <a:pPr lvl="1"/>
            <a:r>
              <a:rPr lang="en-US" dirty="0">
                <a:solidFill>
                  <a:schemeClr val="tx2"/>
                </a:solidFill>
              </a:rPr>
              <a:t>Lease agreements</a:t>
            </a:r>
          </a:p>
          <a:p>
            <a:pPr lvl="1"/>
            <a:r>
              <a:rPr lang="en-US" dirty="0">
                <a:solidFill>
                  <a:schemeClr val="tx2"/>
                </a:solidFill>
              </a:rPr>
              <a:t>Counting of Credit</a:t>
            </a:r>
          </a:p>
          <a:p>
            <a:pPr lvl="1"/>
            <a:r>
              <a:rPr lang="en-US" dirty="0">
                <a:solidFill>
                  <a:schemeClr val="tx2"/>
                </a:solidFill>
              </a:rPr>
              <a:t>Commercially Useful Function (CUF) monitoring</a:t>
            </a:r>
          </a:p>
          <a:p>
            <a:pPr lvl="1"/>
            <a:r>
              <a:rPr lang="en-US" dirty="0">
                <a:solidFill>
                  <a:schemeClr val="tx2"/>
                </a:solidFill>
              </a:rPr>
              <a:t>Changes in Utilization </a:t>
            </a:r>
          </a:p>
          <a:p>
            <a:pPr lvl="1"/>
            <a:r>
              <a:rPr lang="en-US" dirty="0">
                <a:solidFill>
                  <a:schemeClr val="tx2"/>
                </a:solidFill>
              </a:rPr>
              <a:t>Prompt Payment</a:t>
            </a:r>
          </a:p>
          <a:p>
            <a:pPr lvl="1"/>
            <a:r>
              <a:rPr lang="en-US" dirty="0">
                <a:solidFill>
                  <a:schemeClr val="tx2"/>
                </a:solidFill>
              </a:rPr>
              <a:t>Certified Payroll</a:t>
            </a:r>
          </a:p>
          <a:p>
            <a:pPr lvl="1"/>
            <a:r>
              <a:rPr lang="en-US" dirty="0">
                <a:solidFill>
                  <a:schemeClr val="tx2"/>
                </a:solidFill>
              </a:rPr>
              <a:t>Contact information if you have questions or issues</a:t>
            </a:r>
            <a:endParaRPr lang="en-US" dirty="0"/>
          </a:p>
        </p:txBody>
      </p:sp>
    </p:spTree>
    <p:extLst>
      <p:ext uri="{BB962C8B-B14F-4D97-AF65-F5344CB8AC3E}">
        <p14:creationId xmlns:p14="http://schemas.microsoft.com/office/powerpoint/2010/main" val="53478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B5E45-9486-4189-A85F-D373E0F008E8}"/>
              </a:ext>
            </a:extLst>
          </p:cNvPr>
          <p:cNvSpPr>
            <a:spLocks noGrp="1"/>
          </p:cNvSpPr>
          <p:nvPr>
            <p:ph type="title"/>
          </p:nvPr>
        </p:nvSpPr>
        <p:spPr/>
        <p:txBody>
          <a:bodyPr/>
          <a:lstStyle/>
          <a:p>
            <a:r>
              <a:rPr lang="en-US" altLang="en-US" dirty="0">
                <a:solidFill>
                  <a:schemeClr val="tx2"/>
                </a:solidFill>
              </a:rPr>
              <a:t>Lease Agreements </a:t>
            </a:r>
            <a:endParaRPr lang="en-US" dirty="0"/>
          </a:p>
        </p:txBody>
      </p:sp>
      <p:sp>
        <p:nvSpPr>
          <p:cNvPr id="3" name="Content Placeholder 2">
            <a:extLst>
              <a:ext uri="{FF2B5EF4-FFF2-40B4-BE49-F238E27FC236}">
                <a16:creationId xmlns:a16="http://schemas.microsoft.com/office/drawing/2014/main" id="{25392A89-C2D9-4F22-82B6-3FEC01231CC2}"/>
              </a:ext>
            </a:extLst>
          </p:cNvPr>
          <p:cNvSpPr>
            <a:spLocks noGrp="1"/>
          </p:cNvSpPr>
          <p:nvPr>
            <p:ph idx="1"/>
          </p:nvPr>
        </p:nvSpPr>
        <p:spPr/>
        <p:txBody>
          <a:bodyPr>
            <a:normAutofit/>
          </a:bodyPr>
          <a:lstStyle/>
          <a:p>
            <a:pPr marL="457200" indent="-457200" algn="l" eaLnBrk="1" hangingPunct="1">
              <a:buFont typeface="Arial" panose="020B0604020202020204" pitchFamily="34" charset="0"/>
              <a:buChar char="•"/>
            </a:pPr>
            <a:r>
              <a:rPr lang="en-US" altLang="en-US" sz="2200" dirty="0"/>
              <a:t>Who do we collect them from?  </a:t>
            </a:r>
          </a:p>
          <a:p>
            <a:pPr marL="914400" lvl="1" indent="-457200"/>
            <a:r>
              <a:rPr lang="en-US" altLang="en-US" sz="2000" b="1" dirty="0"/>
              <a:t>Everyone, with one exception. (Primary hauler is a non-DBE)  </a:t>
            </a:r>
          </a:p>
          <a:p>
            <a:pPr marL="457200" indent="-457200" algn="l" eaLnBrk="1" hangingPunct="1">
              <a:buFont typeface="Arial" panose="020B0604020202020204" pitchFamily="34" charset="0"/>
              <a:buChar char="•"/>
            </a:pPr>
            <a:r>
              <a:rPr lang="en-US" altLang="en-US" sz="2200" dirty="0"/>
              <a:t>Remember- haulers are excluded from prequalification so no dollar threshold issues exist.    </a:t>
            </a:r>
          </a:p>
          <a:p>
            <a:pPr marL="457200" indent="-457200" algn="l" eaLnBrk="1" hangingPunct="1">
              <a:buFont typeface="Arial" panose="020B0604020202020204" pitchFamily="34" charset="0"/>
              <a:buChar char="•"/>
            </a:pPr>
            <a:r>
              <a:rPr lang="en-US" altLang="en-US" sz="2200" dirty="0"/>
              <a:t>Who at INDOT is collecting leases currently? </a:t>
            </a:r>
          </a:p>
          <a:p>
            <a:pPr marL="914400" lvl="1" indent="-457200"/>
            <a:r>
              <a:rPr lang="en-US" altLang="en-US" sz="1800" b="1" dirty="0"/>
              <a:t>The District EEO officer and/or the Construction Project Manager (Note – this could be an INDOT employee or a Consultant.)   </a:t>
            </a:r>
          </a:p>
          <a:p>
            <a:pPr marL="457200" indent="-457200" algn="l" eaLnBrk="1" hangingPunct="1">
              <a:buFont typeface="Arial" panose="020B0604020202020204" pitchFamily="34" charset="0"/>
              <a:buChar char="•"/>
            </a:pPr>
            <a:r>
              <a:rPr lang="en-US" altLang="en-US" sz="2200" dirty="0"/>
              <a:t>When should INDOT collect them?  </a:t>
            </a:r>
          </a:p>
          <a:p>
            <a:pPr marL="914400" lvl="1" indent="-457200"/>
            <a:r>
              <a:rPr lang="en-US" altLang="en-US" sz="2000" b="1" dirty="0"/>
              <a:t>Prior to anyone coming onto the job site.  Easiest to collect at the pre-construction conference if possible.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2060"/>
                </a:solidFill>
                <a:effectLst/>
                <a:uLnTx/>
                <a:uFillTx/>
                <a:latin typeface="Calibri Light" panose="020F0302020204030204"/>
                <a:ea typeface="+mn-ea"/>
                <a:cs typeface="+mn-cs"/>
              </a:rPr>
              <a:t>Will INDOT accept an annual lease agreement for hauling?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000" b="1" i="0" u="none" strike="noStrike" kern="1200" cap="none" spc="0" normalizeH="0" baseline="0" noProof="0" dirty="0">
                <a:ln>
                  <a:noFill/>
                </a:ln>
                <a:solidFill>
                  <a:srgbClr val="002060"/>
                </a:solidFill>
                <a:effectLst/>
                <a:uLnTx/>
                <a:uFillTx/>
                <a:latin typeface="Calibri Light" panose="020F0302020204030204"/>
                <a:ea typeface="+mn-ea"/>
                <a:cs typeface="+mn-cs"/>
              </a:rPr>
              <a:t>Yes- include the job number and dollar amount at the top of the copy of the annual agreement.  </a:t>
            </a:r>
          </a:p>
          <a:p>
            <a:endParaRPr lang="en-US" dirty="0"/>
          </a:p>
        </p:txBody>
      </p:sp>
      <p:pic>
        <p:nvPicPr>
          <p:cNvPr id="4" name="Picture 3">
            <a:extLst>
              <a:ext uri="{FF2B5EF4-FFF2-40B4-BE49-F238E27FC236}">
                <a16:creationId xmlns:a16="http://schemas.microsoft.com/office/drawing/2014/main" id="{17AEECBD-083B-47A7-A8E5-A51CD7559B53}"/>
              </a:ext>
            </a:extLst>
          </p:cNvPr>
          <p:cNvPicPr>
            <a:picLocks noChangeAspect="1"/>
          </p:cNvPicPr>
          <p:nvPr/>
        </p:nvPicPr>
        <p:blipFill>
          <a:blip r:embed="rId2"/>
          <a:stretch>
            <a:fillRect/>
          </a:stretch>
        </p:blipFill>
        <p:spPr>
          <a:xfrm>
            <a:off x="5515163" y="4953000"/>
            <a:ext cx="1161673" cy="769370"/>
          </a:xfrm>
          <a:prstGeom prst="rect">
            <a:avLst/>
          </a:prstGeom>
        </p:spPr>
      </p:pic>
    </p:spTree>
    <p:extLst>
      <p:ext uri="{BB962C8B-B14F-4D97-AF65-F5344CB8AC3E}">
        <p14:creationId xmlns:p14="http://schemas.microsoft.com/office/powerpoint/2010/main" val="340822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471EA-DD85-40DC-8EC1-A98D0BDEC2A0}"/>
              </a:ext>
            </a:extLst>
          </p:cNvPr>
          <p:cNvSpPr>
            <a:spLocks noGrp="1"/>
          </p:cNvSpPr>
          <p:nvPr>
            <p:ph type="title"/>
          </p:nvPr>
        </p:nvSpPr>
        <p:spPr/>
        <p:txBody>
          <a:bodyPr/>
          <a:lstStyle/>
          <a:p>
            <a:r>
              <a:rPr lang="en-US" dirty="0"/>
              <a:t>Lease Agreements (Cont.) </a:t>
            </a:r>
          </a:p>
        </p:txBody>
      </p:sp>
      <p:pic>
        <p:nvPicPr>
          <p:cNvPr id="4" name="Content Placeholder 3">
            <a:extLst>
              <a:ext uri="{FF2B5EF4-FFF2-40B4-BE49-F238E27FC236}">
                <a16:creationId xmlns:a16="http://schemas.microsoft.com/office/drawing/2014/main" id="{C930E5F1-21A9-47B2-BCC9-831A9F727BD8}"/>
              </a:ext>
            </a:extLst>
          </p:cNvPr>
          <p:cNvPicPr>
            <a:picLocks noGrp="1" noChangeAspect="1"/>
          </p:cNvPicPr>
          <p:nvPr>
            <p:ph idx="1"/>
          </p:nvPr>
        </p:nvPicPr>
        <p:blipFill>
          <a:blip r:embed="rId2"/>
          <a:stretch>
            <a:fillRect/>
          </a:stretch>
        </p:blipFill>
        <p:spPr>
          <a:xfrm>
            <a:off x="5547632" y="5200742"/>
            <a:ext cx="1096736" cy="726363"/>
          </a:xfrm>
          <a:prstGeom prst="rect">
            <a:avLst/>
          </a:prstGeom>
        </p:spPr>
      </p:pic>
      <p:sp>
        <p:nvSpPr>
          <p:cNvPr id="6" name="TextBox 5">
            <a:extLst>
              <a:ext uri="{FF2B5EF4-FFF2-40B4-BE49-F238E27FC236}">
                <a16:creationId xmlns:a16="http://schemas.microsoft.com/office/drawing/2014/main" id="{40A3D6E4-B838-4A48-A6C7-974963DB8113}"/>
              </a:ext>
            </a:extLst>
          </p:cNvPr>
          <p:cNvSpPr txBox="1"/>
          <p:nvPr/>
        </p:nvSpPr>
        <p:spPr>
          <a:xfrm>
            <a:off x="381000" y="1066800"/>
            <a:ext cx="11201400" cy="4293483"/>
          </a:xfrm>
          <a:prstGeom prst="rect">
            <a:avLst/>
          </a:prstGeom>
          <a:noFill/>
        </p:spPr>
        <p:txBody>
          <a:bodyPr wrap="square">
            <a:spAutoFit/>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2060"/>
                </a:solidFill>
                <a:effectLst/>
                <a:uLnTx/>
                <a:uFillTx/>
                <a:latin typeface="Calibri Light" panose="020F0302020204030204"/>
                <a:ea typeface="+mn-ea"/>
                <a:cs typeface="+mn-cs"/>
              </a:rPr>
              <a:t>Does INDOT provide an “approved form” for leases?</a:t>
            </a:r>
          </a:p>
          <a:p>
            <a:pPr marL="914400" lvl="1" indent="-457200" fontAlgn="auto">
              <a:lnSpc>
                <a:spcPct val="90000"/>
              </a:lnSpc>
              <a:spcBef>
                <a:spcPts val="1000"/>
              </a:spcBef>
              <a:spcAft>
                <a:spcPts val="0"/>
              </a:spcAft>
              <a:buFont typeface="Arial" panose="020B0604020202020204" pitchFamily="34" charset="0"/>
              <a:buChar char="•"/>
              <a:defRPr/>
            </a:pPr>
            <a:r>
              <a:rPr lang="en-US" altLang="en-US" sz="2200" b="1" dirty="0">
                <a:solidFill>
                  <a:srgbClr val="002060"/>
                </a:solidFill>
                <a:latin typeface="Calibri Light" panose="020F0302020204030204"/>
              </a:rPr>
              <a:t>No. </a:t>
            </a:r>
            <a:r>
              <a:rPr kumimoji="0" lang="en-US" altLang="en-US" sz="2200" b="1" i="0" u="none" strike="noStrike" kern="1200" cap="none" spc="0" normalizeH="0" baseline="0" noProof="0" dirty="0">
                <a:ln>
                  <a:noFill/>
                </a:ln>
                <a:solidFill>
                  <a:srgbClr val="002060"/>
                </a:solidFill>
                <a:effectLst/>
                <a:uLnTx/>
                <a:uFillTx/>
                <a:latin typeface="Calibri Light" panose="020F030202020403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2060"/>
                </a:solidFill>
                <a:effectLst/>
                <a:uLnTx/>
                <a:uFillTx/>
                <a:latin typeface="Calibri Light" panose="020F0302020204030204"/>
                <a:ea typeface="+mn-ea"/>
                <a:cs typeface="+mn-cs"/>
              </a:rPr>
              <a:t>Do leases need to be physically carried in each truck?  </a:t>
            </a:r>
          </a:p>
          <a:p>
            <a:pPr marL="914400" lvl="1" indent="-457200" fontAlgn="auto">
              <a:lnSpc>
                <a:spcPct val="90000"/>
              </a:lnSpc>
              <a:spcBef>
                <a:spcPts val="1000"/>
              </a:spcBef>
              <a:spcAft>
                <a:spcPts val="0"/>
              </a:spcAft>
              <a:buFont typeface="Arial" panose="020B0604020202020204" pitchFamily="34" charset="0"/>
              <a:buChar char="•"/>
              <a:defRPr/>
            </a:pPr>
            <a:r>
              <a:rPr kumimoji="0" lang="en-US" altLang="en-US" sz="2200" b="1" i="0" u="none" strike="noStrike" kern="1200" cap="none" spc="0" normalizeH="0" baseline="0" noProof="0" dirty="0">
                <a:ln>
                  <a:noFill/>
                </a:ln>
                <a:solidFill>
                  <a:srgbClr val="002060"/>
                </a:solidFill>
                <a:effectLst/>
                <a:uLnTx/>
                <a:uFillTx/>
                <a:latin typeface="Calibri Light" panose="020F0302020204030204"/>
                <a:ea typeface="+mn-ea"/>
                <a:cs typeface="+mn-cs"/>
              </a:rPr>
              <a:t>No, but they are subject to request at anytime.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2060"/>
                </a:solidFill>
                <a:effectLst/>
                <a:uLnTx/>
                <a:uFillTx/>
                <a:latin typeface="Calibri Light" panose="020F0302020204030204"/>
                <a:ea typeface="+mn-ea"/>
                <a:cs typeface="+mn-cs"/>
              </a:rPr>
              <a:t>What is required of the main hauler? Does it matter if they are a DBE or not?</a:t>
            </a:r>
          </a:p>
          <a:p>
            <a:pPr marL="914400" lvl="1" indent="-457200" fontAlgn="auto">
              <a:lnSpc>
                <a:spcPct val="90000"/>
              </a:lnSpc>
              <a:spcBef>
                <a:spcPts val="1000"/>
              </a:spcBef>
              <a:spcAft>
                <a:spcPts val="0"/>
              </a:spcAft>
              <a:buFont typeface="Arial" panose="020B0604020202020204" pitchFamily="34" charset="0"/>
              <a:buChar char="•"/>
              <a:defRPr/>
            </a:pPr>
            <a:r>
              <a:rPr lang="en-US" altLang="en-US" sz="2200" b="1" dirty="0">
                <a:solidFill>
                  <a:srgbClr val="002060"/>
                </a:solidFill>
                <a:latin typeface="Calibri Light" panose="020F0302020204030204"/>
              </a:rPr>
              <a:t>See slide 14 – Hauling at a Glance.</a:t>
            </a:r>
            <a:endParaRPr kumimoji="0" lang="en-US" altLang="en-US" sz="2200" b="1"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2060"/>
                </a:solidFill>
                <a:effectLst/>
                <a:uLnTx/>
                <a:uFillTx/>
                <a:latin typeface="Calibri Light" panose="020F0302020204030204"/>
                <a:ea typeface="+mn-ea"/>
                <a:cs typeface="+mn-cs"/>
              </a:rPr>
              <a:t>What is required of the supplemental fleet?  Does it matter if they are a DBE or not? </a:t>
            </a:r>
          </a:p>
          <a:p>
            <a:pPr marL="914400" lvl="1" indent="-457200" fontAlgn="auto">
              <a:lnSpc>
                <a:spcPct val="90000"/>
              </a:lnSpc>
              <a:spcBef>
                <a:spcPts val="1000"/>
              </a:spcBef>
              <a:spcAft>
                <a:spcPts val="0"/>
              </a:spcAft>
              <a:buFont typeface="Arial" panose="020B0604020202020204" pitchFamily="34" charset="0"/>
              <a:buChar char="•"/>
              <a:defRPr/>
            </a:pPr>
            <a:r>
              <a:rPr lang="en-US" altLang="en-US" sz="2200" b="1" dirty="0">
                <a:solidFill>
                  <a:srgbClr val="002060"/>
                </a:solidFill>
                <a:latin typeface="Calibri Light" panose="020F0302020204030204"/>
              </a:rPr>
              <a:t>See slide 14 – Hauling at a Glance.</a:t>
            </a:r>
            <a:endParaRPr kumimoji="0" lang="en-US" altLang="en-US" sz="2200" b="1" i="0" u="none" strike="noStrike" kern="1200" cap="none" spc="0" normalizeH="0" baseline="0" noProof="0" dirty="0">
              <a:ln>
                <a:noFill/>
              </a:ln>
              <a:solidFill>
                <a:srgbClr val="002060"/>
              </a:solidFill>
              <a:effectLst/>
              <a:uLnTx/>
              <a:uFillTx/>
              <a:latin typeface="Calibri Light" panose="020F0302020204030204"/>
              <a:ea typeface="+mn-ea"/>
              <a:cs typeface="+mn-cs"/>
            </a:endParaRPr>
          </a:p>
          <a:p>
            <a:pPr lvl="1" fontAlgn="auto">
              <a:lnSpc>
                <a:spcPct val="90000"/>
              </a:lnSpc>
              <a:spcBef>
                <a:spcPts val="1000"/>
              </a:spcBef>
              <a:spcAft>
                <a:spcPts val="0"/>
              </a:spcAft>
              <a:defRPr/>
            </a:pPr>
            <a:r>
              <a:rPr kumimoji="0" lang="en-US" altLang="en-US" sz="2200" b="0" i="0" u="none" strike="noStrike" kern="1200" cap="none" spc="0" normalizeH="0" baseline="0" noProof="0" dirty="0">
                <a:ln>
                  <a:noFill/>
                </a:ln>
                <a:solidFill>
                  <a:srgbClr val="002060"/>
                </a:solidFill>
                <a:effectLst/>
                <a:uLnTx/>
                <a:uFillTx/>
                <a:latin typeface="Calibri Light" panose="020F030202020403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altLang="en-US" sz="22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638369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671C9-4DC9-4C17-844A-9ADACE920592}"/>
              </a:ext>
            </a:extLst>
          </p:cNvPr>
          <p:cNvSpPr>
            <a:spLocks noGrp="1"/>
          </p:cNvSpPr>
          <p:nvPr>
            <p:ph type="title"/>
          </p:nvPr>
        </p:nvSpPr>
        <p:spPr/>
        <p:txBody>
          <a:bodyPr/>
          <a:lstStyle/>
          <a:p>
            <a:r>
              <a:rPr lang="en-US" dirty="0"/>
              <a:t>DBE Hauling Credit – What Counts?</a:t>
            </a:r>
          </a:p>
        </p:txBody>
      </p:sp>
      <p:pic>
        <p:nvPicPr>
          <p:cNvPr id="7" name="Content Placeholder 6">
            <a:extLst>
              <a:ext uri="{FF2B5EF4-FFF2-40B4-BE49-F238E27FC236}">
                <a16:creationId xmlns:a16="http://schemas.microsoft.com/office/drawing/2014/main" id="{B460565C-9A00-424A-8245-58F1E89A28B9}"/>
              </a:ext>
            </a:extLst>
          </p:cNvPr>
          <p:cNvPicPr>
            <a:picLocks noGrp="1" noChangeAspect="1"/>
          </p:cNvPicPr>
          <p:nvPr>
            <p:ph idx="1"/>
          </p:nvPr>
        </p:nvPicPr>
        <p:blipFill>
          <a:blip r:embed="rId2"/>
          <a:stretch>
            <a:fillRect/>
          </a:stretch>
        </p:blipFill>
        <p:spPr>
          <a:xfrm>
            <a:off x="381000" y="1143000"/>
            <a:ext cx="938865" cy="1530229"/>
          </a:xfrm>
          <a:prstGeom prst="rect">
            <a:avLst/>
          </a:prstGeom>
        </p:spPr>
      </p:pic>
      <p:pic>
        <p:nvPicPr>
          <p:cNvPr id="8" name="Picture 7">
            <a:extLst>
              <a:ext uri="{FF2B5EF4-FFF2-40B4-BE49-F238E27FC236}">
                <a16:creationId xmlns:a16="http://schemas.microsoft.com/office/drawing/2014/main" id="{9CD355F6-2E18-4453-9371-45702F3D903E}"/>
              </a:ext>
            </a:extLst>
          </p:cNvPr>
          <p:cNvPicPr>
            <a:picLocks noChangeAspect="1"/>
          </p:cNvPicPr>
          <p:nvPr/>
        </p:nvPicPr>
        <p:blipFill>
          <a:blip r:embed="rId3"/>
          <a:stretch>
            <a:fillRect/>
          </a:stretch>
        </p:blipFill>
        <p:spPr>
          <a:xfrm>
            <a:off x="1607830" y="1560612"/>
            <a:ext cx="695004" cy="695004"/>
          </a:xfrm>
          <a:prstGeom prst="rect">
            <a:avLst/>
          </a:prstGeom>
        </p:spPr>
      </p:pic>
      <p:pic>
        <p:nvPicPr>
          <p:cNvPr id="9" name="Picture 8">
            <a:extLst>
              <a:ext uri="{FF2B5EF4-FFF2-40B4-BE49-F238E27FC236}">
                <a16:creationId xmlns:a16="http://schemas.microsoft.com/office/drawing/2014/main" id="{3FEC527D-14C0-4D9E-9C64-78979E581828}"/>
              </a:ext>
            </a:extLst>
          </p:cNvPr>
          <p:cNvPicPr>
            <a:picLocks noChangeAspect="1"/>
          </p:cNvPicPr>
          <p:nvPr/>
        </p:nvPicPr>
        <p:blipFill>
          <a:blip r:embed="rId4"/>
          <a:stretch>
            <a:fillRect/>
          </a:stretch>
        </p:blipFill>
        <p:spPr>
          <a:xfrm>
            <a:off x="2590800" y="1161290"/>
            <a:ext cx="963251" cy="1511939"/>
          </a:xfrm>
          <a:prstGeom prst="rect">
            <a:avLst/>
          </a:prstGeom>
        </p:spPr>
      </p:pic>
      <p:pic>
        <p:nvPicPr>
          <p:cNvPr id="10" name="Picture 9">
            <a:extLst>
              <a:ext uri="{FF2B5EF4-FFF2-40B4-BE49-F238E27FC236}">
                <a16:creationId xmlns:a16="http://schemas.microsoft.com/office/drawing/2014/main" id="{22D20D8F-5AE4-42E9-BF26-AC5EFBEC3B0B}"/>
              </a:ext>
            </a:extLst>
          </p:cNvPr>
          <p:cNvPicPr>
            <a:picLocks noChangeAspect="1"/>
          </p:cNvPicPr>
          <p:nvPr/>
        </p:nvPicPr>
        <p:blipFill>
          <a:blip r:embed="rId3"/>
          <a:stretch>
            <a:fillRect/>
          </a:stretch>
        </p:blipFill>
        <p:spPr>
          <a:xfrm>
            <a:off x="3842017" y="1560612"/>
            <a:ext cx="695004" cy="695004"/>
          </a:xfrm>
          <a:prstGeom prst="rect">
            <a:avLst/>
          </a:prstGeom>
        </p:spPr>
      </p:pic>
      <p:pic>
        <p:nvPicPr>
          <p:cNvPr id="11" name="Picture 10">
            <a:extLst>
              <a:ext uri="{FF2B5EF4-FFF2-40B4-BE49-F238E27FC236}">
                <a16:creationId xmlns:a16="http://schemas.microsoft.com/office/drawing/2014/main" id="{63FE970F-E678-4584-A6AD-71559EB81A69}"/>
              </a:ext>
            </a:extLst>
          </p:cNvPr>
          <p:cNvPicPr>
            <a:picLocks noChangeAspect="1"/>
          </p:cNvPicPr>
          <p:nvPr/>
        </p:nvPicPr>
        <p:blipFill>
          <a:blip r:embed="rId5"/>
          <a:stretch>
            <a:fillRect/>
          </a:stretch>
        </p:blipFill>
        <p:spPr>
          <a:xfrm>
            <a:off x="4824986" y="1188121"/>
            <a:ext cx="1036410" cy="1524132"/>
          </a:xfrm>
          <a:prstGeom prst="rect">
            <a:avLst/>
          </a:prstGeom>
        </p:spPr>
      </p:pic>
      <p:pic>
        <p:nvPicPr>
          <p:cNvPr id="12" name="Picture 11">
            <a:extLst>
              <a:ext uri="{FF2B5EF4-FFF2-40B4-BE49-F238E27FC236}">
                <a16:creationId xmlns:a16="http://schemas.microsoft.com/office/drawing/2014/main" id="{0E289437-6424-443A-916A-21D5D3C44B12}"/>
              </a:ext>
            </a:extLst>
          </p:cNvPr>
          <p:cNvPicPr>
            <a:picLocks noChangeAspect="1"/>
          </p:cNvPicPr>
          <p:nvPr/>
        </p:nvPicPr>
        <p:blipFill>
          <a:blip r:embed="rId3"/>
          <a:stretch>
            <a:fillRect/>
          </a:stretch>
        </p:blipFill>
        <p:spPr>
          <a:xfrm>
            <a:off x="6149361" y="1611828"/>
            <a:ext cx="695004" cy="695004"/>
          </a:xfrm>
          <a:prstGeom prst="rect">
            <a:avLst/>
          </a:prstGeom>
        </p:spPr>
      </p:pic>
      <p:pic>
        <p:nvPicPr>
          <p:cNvPr id="13" name="Picture 12">
            <a:extLst>
              <a:ext uri="{FF2B5EF4-FFF2-40B4-BE49-F238E27FC236}">
                <a16:creationId xmlns:a16="http://schemas.microsoft.com/office/drawing/2014/main" id="{313C5EED-8F62-41AF-836D-028525308028}"/>
              </a:ext>
            </a:extLst>
          </p:cNvPr>
          <p:cNvPicPr>
            <a:picLocks noChangeAspect="1"/>
          </p:cNvPicPr>
          <p:nvPr/>
        </p:nvPicPr>
        <p:blipFill>
          <a:blip r:embed="rId6"/>
          <a:stretch>
            <a:fillRect/>
          </a:stretch>
        </p:blipFill>
        <p:spPr>
          <a:xfrm>
            <a:off x="7136266" y="1206410"/>
            <a:ext cx="1469263" cy="1505843"/>
          </a:xfrm>
          <a:prstGeom prst="rect">
            <a:avLst/>
          </a:prstGeom>
        </p:spPr>
      </p:pic>
      <p:pic>
        <p:nvPicPr>
          <p:cNvPr id="14" name="Picture 13">
            <a:extLst>
              <a:ext uri="{FF2B5EF4-FFF2-40B4-BE49-F238E27FC236}">
                <a16:creationId xmlns:a16="http://schemas.microsoft.com/office/drawing/2014/main" id="{F55A43FC-DC4D-4631-AF10-EE60575FAE67}"/>
              </a:ext>
            </a:extLst>
          </p:cNvPr>
          <p:cNvPicPr>
            <a:picLocks noChangeAspect="1"/>
          </p:cNvPicPr>
          <p:nvPr/>
        </p:nvPicPr>
        <p:blipFill>
          <a:blip r:embed="rId7"/>
          <a:stretch>
            <a:fillRect/>
          </a:stretch>
        </p:blipFill>
        <p:spPr>
          <a:xfrm>
            <a:off x="8897430" y="1694735"/>
            <a:ext cx="591363" cy="560881"/>
          </a:xfrm>
          <a:prstGeom prst="rect">
            <a:avLst/>
          </a:prstGeom>
        </p:spPr>
      </p:pic>
      <p:pic>
        <p:nvPicPr>
          <p:cNvPr id="15" name="Picture 14">
            <a:extLst>
              <a:ext uri="{FF2B5EF4-FFF2-40B4-BE49-F238E27FC236}">
                <a16:creationId xmlns:a16="http://schemas.microsoft.com/office/drawing/2014/main" id="{A637F590-D1A5-433D-B01E-BAAFF82D9035}"/>
              </a:ext>
            </a:extLst>
          </p:cNvPr>
          <p:cNvPicPr>
            <a:picLocks noChangeAspect="1"/>
          </p:cNvPicPr>
          <p:nvPr/>
        </p:nvPicPr>
        <p:blipFill>
          <a:blip r:embed="rId8"/>
          <a:stretch>
            <a:fillRect/>
          </a:stretch>
        </p:blipFill>
        <p:spPr>
          <a:xfrm>
            <a:off x="9780694" y="1222509"/>
            <a:ext cx="969348" cy="1505843"/>
          </a:xfrm>
          <a:prstGeom prst="rect">
            <a:avLst/>
          </a:prstGeom>
        </p:spPr>
      </p:pic>
      <p:pic>
        <p:nvPicPr>
          <p:cNvPr id="16" name="Picture 15">
            <a:extLst>
              <a:ext uri="{FF2B5EF4-FFF2-40B4-BE49-F238E27FC236}">
                <a16:creationId xmlns:a16="http://schemas.microsoft.com/office/drawing/2014/main" id="{4338B022-EDFD-4872-9647-BD5B4F4F4273}"/>
              </a:ext>
            </a:extLst>
          </p:cNvPr>
          <p:cNvPicPr>
            <a:picLocks noChangeAspect="1"/>
          </p:cNvPicPr>
          <p:nvPr/>
        </p:nvPicPr>
        <p:blipFill>
          <a:blip r:embed="rId9"/>
          <a:stretch>
            <a:fillRect/>
          </a:stretch>
        </p:blipFill>
        <p:spPr>
          <a:xfrm>
            <a:off x="152400" y="2632623"/>
            <a:ext cx="1420491" cy="499915"/>
          </a:xfrm>
          <a:prstGeom prst="rect">
            <a:avLst/>
          </a:prstGeom>
        </p:spPr>
      </p:pic>
      <p:pic>
        <p:nvPicPr>
          <p:cNvPr id="17" name="Picture 16">
            <a:extLst>
              <a:ext uri="{FF2B5EF4-FFF2-40B4-BE49-F238E27FC236}">
                <a16:creationId xmlns:a16="http://schemas.microsoft.com/office/drawing/2014/main" id="{9A751BBF-1B67-499E-86D6-52BA77FCEAB0}"/>
              </a:ext>
            </a:extLst>
          </p:cNvPr>
          <p:cNvPicPr>
            <a:picLocks noChangeAspect="1"/>
          </p:cNvPicPr>
          <p:nvPr/>
        </p:nvPicPr>
        <p:blipFill>
          <a:blip r:embed="rId9"/>
          <a:stretch>
            <a:fillRect/>
          </a:stretch>
        </p:blipFill>
        <p:spPr>
          <a:xfrm>
            <a:off x="2362179" y="2632623"/>
            <a:ext cx="1420491" cy="499915"/>
          </a:xfrm>
          <a:prstGeom prst="rect">
            <a:avLst/>
          </a:prstGeom>
        </p:spPr>
      </p:pic>
      <p:pic>
        <p:nvPicPr>
          <p:cNvPr id="18" name="Picture 17">
            <a:extLst>
              <a:ext uri="{FF2B5EF4-FFF2-40B4-BE49-F238E27FC236}">
                <a16:creationId xmlns:a16="http://schemas.microsoft.com/office/drawing/2014/main" id="{2CB8E310-CDD7-4105-AF1D-C17F19E1B1A8}"/>
              </a:ext>
            </a:extLst>
          </p:cNvPr>
          <p:cNvPicPr>
            <a:picLocks noChangeAspect="1"/>
          </p:cNvPicPr>
          <p:nvPr/>
        </p:nvPicPr>
        <p:blipFill>
          <a:blip r:embed="rId10"/>
          <a:stretch>
            <a:fillRect/>
          </a:stretch>
        </p:blipFill>
        <p:spPr>
          <a:xfrm>
            <a:off x="5053605" y="2675043"/>
            <a:ext cx="3321964" cy="774259"/>
          </a:xfrm>
          <a:prstGeom prst="rect">
            <a:avLst/>
          </a:prstGeom>
        </p:spPr>
      </p:pic>
      <p:pic>
        <p:nvPicPr>
          <p:cNvPr id="20" name="Picture 19">
            <a:extLst>
              <a:ext uri="{FF2B5EF4-FFF2-40B4-BE49-F238E27FC236}">
                <a16:creationId xmlns:a16="http://schemas.microsoft.com/office/drawing/2014/main" id="{29E8827D-2DDE-4A79-A90F-2F23630B7F26}"/>
              </a:ext>
            </a:extLst>
          </p:cNvPr>
          <p:cNvPicPr>
            <a:picLocks noChangeAspect="1"/>
          </p:cNvPicPr>
          <p:nvPr/>
        </p:nvPicPr>
        <p:blipFill>
          <a:blip r:embed="rId11"/>
          <a:stretch>
            <a:fillRect/>
          </a:stretch>
        </p:blipFill>
        <p:spPr>
          <a:xfrm>
            <a:off x="1319865" y="4105725"/>
            <a:ext cx="9303302" cy="1450974"/>
          </a:xfrm>
          <a:prstGeom prst="rect">
            <a:avLst/>
          </a:prstGeom>
        </p:spPr>
      </p:pic>
    </p:spTree>
    <p:extLst>
      <p:ext uri="{BB962C8B-B14F-4D97-AF65-F5344CB8AC3E}">
        <p14:creationId xmlns:p14="http://schemas.microsoft.com/office/powerpoint/2010/main" val="49404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20FF-D2BC-4C84-BF58-9FB0EEC8B76B}"/>
              </a:ext>
            </a:extLst>
          </p:cNvPr>
          <p:cNvSpPr>
            <a:spLocks noGrp="1"/>
          </p:cNvSpPr>
          <p:nvPr>
            <p:ph type="title"/>
          </p:nvPr>
        </p:nvSpPr>
        <p:spPr/>
        <p:txBody>
          <a:bodyPr/>
          <a:lstStyle/>
          <a:p>
            <a:r>
              <a:rPr lang="en-US" altLang="en-US" dirty="0"/>
              <a:t>Commercially Useful Function Monitoring </a:t>
            </a:r>
            <a:endParaRPr lang="en-US" dirty="0"/>
          </a:p>
        </p:txBody>
      </p:sp>
      <p:sp>
        <p:nvSpPr>
          <p:cNvPr id="3" name="Content Placeholder 2">
            <a:extLst>
              <a:ext uri="{FF2B5EF4-FFF2-40B4-BE49-F238E27FC236}">
                <a16:creationId xmlns:a16="http://schemas.microsoft.com/office/drawing/2014/main" id="{80718EA9-927D-403A-9AD5-C2DC7782E1CE}"/>
              </a:ext>
            </a:extLst>
          </p:cNvPr>
          <p:cNvSpPr>
            <a:spLocks noGrp="1"/>
          </p:cNvSpPr>
          <p:nvPr>
            <p:ph idx="1"/>
          </p:nvPr>
        </p:nvSpPr>
        <p:spPr/>
        <p:txBody>
          <a:bodyPr/>
          <a:lstStyle/>
          <a:p>
            <a:pPr marL="461963" marR="0" lvl="1" indent="-457200" algn="l" defTabSz="914400" rtl="0" eaLnBrk="0" fontAlgn="auto" latinLnBrk="0" hangingPunct="0">
              <a:lnSpc>
                <a:spcPct val="90000"/>
              </a:lnSpc>
              <a:spcBef>
                <a:spcPts val="0"/>
              </a:spcBef>
              <a:spcAft>
                <a:spcPts val="0"/>
              </a:spcAft>
              <a:buClr>
                <a:srgbClr val="3333CC"/>
              </a:buClr>
              <a:buSzPct val="100000"/>
              <a:buFont typeface="Arial" panose="020B0604020202020204" pitchFamily="34" charset="0"/>
              <a:buChar char="•"/>
              <a:tabLst>
                <a:tab pos="7315200" algn="l"/>
              </a:tabLst>
              <a:defRPr/>
            </a:pPr>
            <a:r>
              <a:rPr kumimoji="0" lang="en-US" sz="2200" i="0" u="none" strike="noStrike" kern="0" cap="none" spc="0" normalizeH="0" baseline="0" noProof="0" dirty="0">
                <a:ln>
                  <a:noFill/>
                </a:ln>
                <a:effectLst/>
                <a:uLnTx/>
                <a:uFillTx/>
                <a:latin typeface="Calibri Light" panose="020F0302020204030204"/>
                <a:ea typeface="+mn-ea"/>
                <a:cs typeface="+mn-cs"/>
              </a:rPr>
              <a:t>DBE participation on a contract will only be counted toward a contract goal if the DBE is performing a commercially useful function. </a:t>
            </a:r>
          </a:p>
          <a:p>
            <a:pPr marL="347663" marR="0" lvl="1" indent="-342900" algn="l" defTabSz="914400" rtl="0" eaLnBrk="0" fontAlgn="auto" latinLnBrk="0" hangingPunct="0">
              <a:lnSpc>
                <a:spcPct val="90000"/>
              </a:lnSpc>
              <a:spcBef>
                <a:spcPts val="0"/>
              </a:spcBef>
              <a:spcAft>
                <a:spcPts val="0"/>
              </a:spcAft>
              <a:buClr>
                <a:srgbClr val="3333CC"/>
              </a:buClr>
              <a:buSzPct val="100000"/>
              <a:buFont typeface="Arial" panose="020B0604020202020204" pitchFamily="34" charset="0"/>
              <a:buChar char="•"/>
              <a:tabLst>
                <a:tab pos="7315200" algn="l"/>
              </a:tabLst>
              <a:defRPr/>
            </a:pPr>
            <a:endParaRPr kumimoji="0" lang="en-US" sz="2200" i="0" u="none" strike="noStrike" kern="0" cap="none" spc="0" normalizeH="0" baseline="0" noProof="0" dirty="0">
              <a:ln>
                <a:noFill/>
              </a:ln>
              <a:effectLst/>
              <a:uLnTx/>
              <a:uFillTx/>
              <a:latin typeface="Calibri Light" panose="020F0302020204030204"/>
              <a:ea typeface="+mn-ea"/>
              <a:cs typeface="+mn-cs"/>
            </a:endParaRPr>
          </a:p>
          <a:p>
            <a:pPr marL="461963" marR="0" lvl="1" indent="-457200" algn="l" defTabSz="914400" rtl="0" eaLnBrk="0" fontAlgn="auto" latinLnBrk="0" hangingPunct="0">
              <a:lnSpc>
                <a:spcPct val="90000"/>
              </a:lnSpc>
              <a:spcBef>
                <a:spcPts val="0"/>
              </a:spcBef>
              <a:spcAft>
                <a:spcPts val="0"/>
              </a:spcAft>
              <a:buClr>
                <a:srgbClr val="3333CC"/>
              </a:buClr>
              <a:buSzPct val="100000"/>
              <a:buFont typeface="Arial" panose="020B0604020202020204" pitchFamily="34" charset="0"/>
              <a:buChar char="•"/>
              <a:tabLst>
                <a:tab pos="7315200" algn="l"/>
              </a:tabLst>
              <a:defRPr/>
            </a:pPr>
            <a:r>
              <a:rPr kumimoji="0" lang="en-US" sz="2200" i="0" u="none" strike="noStrike" kern="1200" cap="none" spc="0" normalizeH="0" baseline="0" noProof="0" dirty="0">
                <a:ln>
                  <a:noFill/>
                </a:ln>
                <a:effectLst/>
                <a:uLnTx/>
                <a:uFillTx/>
                <a:latin typeface="Calibri Light" panose="020F0302020204030204"/>
                <a:ea typeface="+mn-ea"/>
                <a:cs typeface="+mn-cs"/>
              </a:rPr>
              <a:t>A DBE performs a commercially useful function when it is responsible for execution of the work of the contract and is carrying out its responsibilities by actually performing, managing, and supervising the work.</a:t>
            </a:r>
            <a:endParaRPr kumimoji="0" lang="en-US" sz="2200" i="0" u="none" strike="noStrike" kern="0" cap="none" spc="0" normalizeH="0" baseline="0" noProof="0" dirty="0">
              <a:ln>
                <a:noFill/>
              </a:ln>
              <a:effectLst/>
              <a:uLnTx/>
              <a:uFillTx/>
              <a:latin typeface="Calibri Light" panose="020F0302020204030204"/>
              <a:ea typeface="+mn-ea"/>
              <a:cs typeface="+mn-cs"/>
            </a:endParaRPr>
          </a:p>
          <a:p>
            <a:pPr marL="347663" marR="0" lvl="1" indent="-342900" algn="l" defTabSz="914400" rtl="0" eaLnBrk="0" fontAlgn="auto" latinLnBrk="0" hangingPunct="0">
              <a:lnSpc>
                <a:spcPct val="90000"/>
              </a:lnSpc>
              <a:spcBef>
                <a:spcPts val="0"/>
              </a:spcBef>
              <a:spcAft>
                <a:spcPts val="0"/>
              </a:spcAft>
              <a:buClr>
                <a:srgbClr val="3333CC"/>
              </a:buClr>
              <a:buSzPct val="100000"/>
              <a:buFont typeface="Arial" panose="020B0604020202020204" pitchFamily="34" charset="0"/>
              <a:buChar char="•"/>
              <a:tabLst>
                <a:tab pos="7315200" algn="l"/>
              </a:tabLst>
              <a:defRPr/>
            </a:pPr>
            <a:endParaRPr kumimoji="0" lang="en-US" sz="2200" i="0" u="none" strike="noStrike" kern="0" cap="none" spc="0" normalizeH="0" baseline="0" noProof="0" dirty="0">
              <a:ln>
                <a:noFill/>
              </a:ln>
              <a:effectLst/>
              <a:uLnTx/>
              <a:uFillTx/>
              <a:latin typeface="Calibri Light" panose="020F0302020204030204"/>
              <a:ea typeface="+mn-ea"/>
              <a:cs typeface="+mn-cs"/>
            </a:endParaRPr>
          </a:p>
          <a:p>
            <a:pPr marL="461963" marR="0" lvl="1" indent="-457200" algn="l" defTabSz="914400" rtl="0" eaLnBrk="0" fontAlgn="auto" latinLnBrk="0" hangingPunct="0">
              <a:lnSpc>
                <a:spcPct val="90000"/>
              </a:lnSpc>
              <a:spcBef>
                <a:spcPts val="0"/>
              </a:spcBef>
              <a:spcAft>
                <a:spcPts val="0"/>
              </a:spcAft>
              <a:buClr>
                <a:srgbClr val="3333CC"/>
              </a:buClr>
              <a:buSzPct val="100000"/>
              <a:buFont typeface="Arial" panose="020B0604020202020204" pitchFamily="34" charset="0"/>
              <a:buChar char="•"/>
              <a:tabLst>
                <a:tab pos="7315200" algn="l"/>
              </a:tabLst>
              <a:defRPr/>
            </a:pPr>
            <a:r>
              <a:rPr kumimoji="0" lang="en-US" sz="2200" i="0" u="none" strike="noStrike" kern="0" cap="none" spc="0" normalizeH="0" baseline="0" noProof="0" dirty="0">
                <a:ln>
                  <a:noFill/>
                </a:ln>
                <a:effectLst/>
                <a:uLnTx/>
                <a:uFillTx/>
                <a:latin typeface="Calibri Light" panose="020F0302020204030204"/>
                <a:ea typeface="+mn-ea"/>
                <a:cs typeface="+mn-cs"/>
              </a:rPr>
              <a:t>To ensure that a DBE is performing a commercially useful function on a contract, INDOT evaluates the DBEs performance on the project. This typically entails watching the actual work taking place, interviewing employees, verifying equipment, inspecting delivery tickets and lease agreements, etc.</a:t>
            </a:r>
          </a:p>
          <a:p>
            <a:pPr marL="461963" marR="0" lvl="1" indent="-457200" algn="l" defTabSz="914400" rtl="0" eaLnBrk="0" fontAlgn="auto" latinLnBrk="0" hangingPunct="0">
              <a:lnSpc>
                <a:spcPct val="90000"/>
              </a:lnSpc>
              <a:spcBef>
                <a:spcPts val="0"/>
              </a:spcBef>
              <a:spcAft>
                <a:spcPts val="0"/>
              </a:spcAft>
              <a:buClr>
                <a:srgbClr val="3333CC"/>
              </a:buClr>
              <a:buSzPct val="100000"/>
              <a:buFont typeface="Arial" panose="020B0604020202020204" pitchFamily="34" charset="0"/>
              <a:buChar char="•"/>
              <a:tabLst>
                <a:tab pos="7315200" algn="l"/>
              </a:tabLst>
              <a:defRPr/>
            </a:pPr>
            <a:endParaRPr kumimoji="0" lang="en-US" sz="2200" i="0" u="none" strike="noStrike" kern="0" cap="none" spc="0" normalizeH="0" baseline="0" noProof="0" dirty="0">
              <a:ln>
                <a:noFill/>
              </a:ln>
              <a:effectLst/>
              <a:uLnTx/>
              <a:uFillTx/>
              <a:latin typeface="Calibri Light" panose="020F0302020204030204"/>
              <a:ea typeface="+mn-ea"/>
              <a:cs typeface="+mn-cs"/>
            </a:endParaRPr>
          </a:p>
          <a:p>
            <a:pPr marL="461963" marR="0" lvl="1" indent="-457200" algn="l" defTabSz="914400" rtl="0" eaLnBrk="0" fontAlgn="auto" latinLnBrk="0" hangingPunct="0">
              <a:lnSpc>
                <a:spcPct val="90000"/>
              </a:lnSpc>
              <a:spcBef>
                <a:spcPts val="0"/>
              </a:spcBef>
              <a:spcAft>
                <a:spcPts val="0"/>
              </a:spcAft>
              <a:buClr>
                <a:srgbClr val="3333CC"/>
              </a:buClr>
              <a:buSzPct val="100000"/>
              <a:buFont typeface="Arial" panose="020B0604020202020204" pitchFamily="34" charset="0"/>
              <a:buChar char="•"/>
              <a:tabLst>
                <a:tab pos="7315200" algn="l"/>
              </a:tabLst>
              <a:defRPr/>
            </a:pPr>
            <a:r>
              <a:rPr kumimoji="0" lang="en-US" sz="2200" i="0" u="none" strike="noStrike" kern="0" cap="none" spc="0" normalizeH="0" baseline="0" noProof="0" dirty="0">
                <a:ln>
                  <a:noFill/>
                </a:ln>
                <a:effectLst/>
                <a:uLnTx/>
                <a:uFillTx/>
                <a:latin typeface="Calibri Light" panose="020F0302020204030204"/>
                <a:ea typeface="+mn-ea"/>
                <a:cs typeface="+mn-cs"/>
              </a:rPr>
              <a:t>Delivery tickets MUST include trucking firm name on EACH ticket for material delivered by a DBE </a:t>
            </a:r>
          </a:p>
          <a:p>
            <a:pPr marL="461963" marR="0" lvl="1" indent="-457200" algn="l" defTabSz="914400" rtl="0" eaLnBrk="0" fontAlgn="auto" latinLnBrk="0" hangingPunct="0">
              <a:lnSpc>
                <a:spcPct val="90000"/>
              </a:lnSpc>
              <a:spcBef>
                <a:spcPts val="0"/>
              </a:spcBef>
              <a:spcAft>
                <a:spcPts val="0"/>
              </a:spcAft>
              <a:buClr>
                <a:srgbClr val="3333CC"/>
              </a:buClr>
              <a:buSzPct val="100000"/>
              <a:buFont typeface="Arial" panose="020B0604020202020204" pitchFamily="34" charset="0"/>
              <a:buChar char="•"/>
              <a:tabLst>
                <a:tab pos="7315200" algn="l"/>
              </a:tabLst>
              <a:defRPr/>
            </a:pPr>
            <a:endParaRPr kumimoji="0" lang="en-US" sz="2200" i="0" u="none" strike="noStrike" kern="0" cap="none" spc="0" normalizeH="0" baseline="0" noProof="0" dirty="0">
              <a:ln>
                <a:noFill/>
              </a:ln>
              <a:effectLst/>
              <a:uLnTx/>
              <a:uFillTx/>
              <a:latin typeface="Calibri Light" panose="020F0302020204030204"/>
              <a:ea typeface="+mn-ea"/>
              <a:cs typeface="+mn-cs"/>
            </a:endParaRPr>
          </a:p>
          <a:p>
            <a:pPr marL="461963" marR="0" lvl="1" indent="-457200" algn="l" defTabSz="914400" rtl="0" eaLnBrk="0" fontAlgn="auto" latinLnBrk="0" hangingPunct="0">
              <a:lnSpc>
                <a:spcPct val="90000"/>
              </a:lnSpc>
              <a:spcBef>
                <a:spcPts val="0"/>
              </a:spcBef>
              <a:spcAft>
                <a:spcPts val="0"/>
              </a:spcAft>
              <a:buClr>
                <a:srgbClr val="3333CC"/>
              </a:buClr>
              <a:buSzPct val="100000"/>
              <a:buFont typeface="Arial" panose="020B0604020202020204" pitchFamily="34" charset="0"/>
              <a:buChar char="•"/>
              <a:tabLst>
                <a:tab pos="7315200" algn="l"/>
              </a:tabLst>
              <a:defRPr/>
            </a:pPr>
            <a:r>
              <a:rPr kumimoji="0" lang="en-US" sz="2200" i="0" u="none" strike="noStrike" kern="0" cap="none" spc="0" normalizeH="0" baseline="0" noProof="0" dirty="0">
                <a:ln>
                  <a:noFill/>
                </a:ln>
                <a:effectLst/>
                <a:uLnTx/>
                <a:uFillTx/>
                <a:latin typeface="Calibri Light" panose="020F0302020204030204"/>
                <a:ea typeface="+mn-ea"/>
                <a:cs typeface="+mn-cs"/>
              </a:rPr>
              <a:t>If for whatever reason it is determined that a DBE is not performing a commercially useful function, then the amount of DBE credit a prime contractor is awarded may be reduced accordingly.</a:t>
            </a:r>
          </a:p>
          <a:p>
            <a:endParaRPr lang="en-US" dirty="0"/>
          </a:p>
        </p:txBody>
      </p:sp>
    </p:spTree>
    <p:extLst>
      <p:ext uri="{BB962C8B-B14F-4D97-AF65-F5344CB8AC3E}">
        <p14:creationId xmlns:p14="http://schemas.microsoft.com/office/powerpoint/2010/main" val="381752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C6418-963D-4E30-8C77-ECFF256C741C}"/>
              </a:ext>
            </a:extLst>
          </p:cNvPr>
          <p:cNvSpPr>
            <a:spLocks noGrp="1"/>
          </p:cNvSpPr>
          <p:nvPr>
            <p:ph type="title"/>
          </p:nvPr>
        </p:nvSpPr>
        <p:spPr/>
        <p:txBody>
          <a:bodyPr/>
          <a:lstStyle/>
          <a:p>
            <a:r>
              <a:rPr lang="en-US" altLang="en-US" dirty="0"/>
              <a:t>Changes in DBE Utilization </a:t>
            </a:r>
            <a:endParaRPr lang="en-US" dirty="0"/>
          </a:p>
        </p:txBody>
      </p:sp>
      <p:sp>
        <p:nvSpPr>
          <p:cNvPr id="3" name="Content Placeholder 2">
            <a:extLst>
              <a:ext uri="{FF2B5EF4-FFF2-40B4-BE49-F238E27FC236}">
                <a16:creationId xmlns:a16="http://schemas.microsoft.com/office/drawing/2014/main" id="{647D327F-EFBF-41BD-8586-029A73777D76}"/>
              </a:ext>
            </a:extLst>
          </p:cNvPr>
          <p:cNvSpPr>
            <a:spLocks noGrp="1"/>
          </p:cNvSpPr>
          <p:nvPr>
            <p:ph idx="1"/>
          </p:nvPr>
        </p:nvSpPr>
        <p:spPr>
          <a:xfrm>
            <a:off x="152400" y="914400"/>
            <a:ext cx="11887200" cy="4648200"/>
          </a:xfrm>
        </p:spPr>
        <p:txBody>
          <a:bodyPr>
            <a:normAutofit/>
          </a:bodyPr>
          <a:lstStyle/>
          <a:p>
            <a:pPr marL="342900" marR="0" lvl="0" indent="-342900" algn="l" defTabSz="914400" rtl="0" eaLnBrk="0" fontAlgn="base" latinLnBrk="0" hangingPunct="0">
              <a:lnSpc>
                <a:spcPct val="100000"/>
              </a:lnSpc>
              <a:spcBef>
                <a:spcPct val="20000"/>
              </a:spcBef>
              <a:spcAft>
                <a:spcPct val="0"/>
              </a:spcAft>
              <a:buClr>
                <a:srgbClr val="3333CC"/>
              </a:buClr>
              <a:buSzPct val="60000"/>
              <a:buFontTx/>
              <a:buNone/>
              <a:tabLst/>
              <a:defRPr/>
            </a:pPr>
            <a:r>
              <a:rPr lang="en-US" sz="2000" dirty="0">
                <a:solidFill>
                  <a:srgbClr val="333399"/>
                </a:solidFill>
                <a:latin typeface="Calibri Light" panose="020F0302020204030204"/>
              </a:rPr>
              <a:t>P</a:t>
            </a:r>
            <a:r>
              <a:rPr kumimoji="0" lang="en-US" sz="2000" i="0" u="none" strike="noStrike" kern="1200" cap="none" spc="0" normalizeH="0" baseline="0" noProof="0" dirty="0">
                <a:ln>
                  <a:noFill/>
                </a:ln>
                <a:solidFill>
                  <a:srgbClr val="333399"/>
                </a:solidFill>
                <a:effectLst/>
                <a:uLnTx/>
                <a:uFillTx/>
                <a:latin typeface="Calibri Light" panose="020F0302020204030204"/>
                <a:ea typeface="+mn-ea"/>
                <a:cs typeface="+mn-cs"/>
              </a:rPr>
              <a:t>rime contractor requirements:</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333399"/>
                </a:solidFill>
                <a:effectLst/>
                <a:uLnTx/>
                <a:uFillTx/>
                <a:latin typeface="Calibri Light" panose="020F0302020204030204"/>
                <a:ea typeface="+mn-ea"/>
                <a:cs typeface="+mn-cs"/>
              </a:rPr>
              <a:t>Contractor may not terminate a DBE or reduce its commitment to a DBE listed on the Affirmative Action Certification without INDOT’s prior written consent.</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333399"/>
                </a:solidFill>
                <a:effectLst/>
                <a:uLnTx/>
                <a:uFillTx/>
                <a:latin typeface="Calibri Light" panose="020F0302020204030204"/>
                <a:ea typeface="+mn-ea"/>
                <a:cs typeface="+mn-cs"/>
              </a:rPr>
              <a:t>INDOT will only provide written consent if there is “good cause” to do so.</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333399"/>
                </a:solidFill>
                <a:effectLst/>
                <a:uLnTx/>
                <a:uFillTx/>
                <a:latin typeface="Calibri Light" panose="020F0302020204030204"/>
                <a:ea typeface="+mn-ea"/>
                <a:cs typeface="+mn-cs"/>
              </a:rPr>
              <a:t>Contractor must give written notice to the affected DBE (with copy to INDOT) of its intent to </a:t>
            </a:r>
            <a:r>
              <a:rPr kumimoji="0" lang="en-US" sz="2000" i="0" u="none" strike="noStrike" kern="1200" cap="none" spc="0" normalizeH="0" baseline="0" noProof="0" dirty="0" err="1">
                <a:ln>
                  <a:noFill/>
                </a:ln>
                <a:solidFill>
                  <a:srgbClr val="333399"/>
                </a:solidFill>
                <a:effectLst/>
                <a:uLnTx/>
                <a:uFillTx/>
                <a:latin typeface="Calibri Light" panose="020F0302020204030204"/>
                <a:ea typeface="+mn-ea"/>
                <a:cs typeface="+mn-cs"/>
              </a:rPr>
              <a:t>equest</a:t>
            </a:r>
            <a:r>
              <a:rPr kumimoji="0" lang="en-US" sz="2000" i="0" u="none" strike="noStrike" kern="1200" cap="none" spc="0" normalizeH="0" baseline="0" noProof="0" dirty="0">
                <a:ln>
                  <a:noFill/>
                </a:ln>
                <a:solidFill>
                  <a:srgbClr val="333399"/>
                </a:solidFill>
                <a:effectLst/>
                <a:uLnTx/>
                <a:uFillTx/>
                <a:latin typeface="Calibri Light" panose="020F0302020204030204"/>
                <a:ea typeface="+mn-ea"/>
                <a:cs typeface="+mn-cs"/>
              </a:rPr>
              <a:t> a termination or reduction and the reason(s) for the request.</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333399"/>
                </a:solidFill>
                <a:effectLst/>
                <a:uLnTx/>
                <a:uFillTx/>
                <a:latin typeface="Calibri Light" panose="020F0302020204030204"/>
                <a:ea typeface="+mn-ea"/>
                <a:cs typeface="+mn-cs"/>
              </a:rPr>
              <a:t>Contractor must inform the affected DBE that it has five (</a:t>
            </a:r>
            <a:r>
              <a:rPr kumimoji="0" lang="en-US" sz="2000" i="0" u="sng" strike="noStrike" kern="1200" cap="none" spc="0" normalizeH="0" baseline="0" noProof="0" dirty="0">
                <a:ln>
                  <a:noFill/>
                </a:ln>
                <a:solidFill>
                  <a:srgbClr val="333399"/>
                </a:solidFill>
                <a:effectLst/>
                <a:uLnTx/>
                <a:uFillTx/>
                <a:latin typeface="Calibri Light" panose="020F0302020204030204"/>
                <a:ea typeface="+mn-ea"/>
                <a:cs typeface="+mn-cs"/>
              </a:rPr>
              <a:t>5</a:t>
            </a:r>
            <a:r>
              <a:rPr kumimoji="0" lang="en-US" sz="2000" i="0" u="none" strike="noStrike" kern="1200" cap="none" spc="0" normalizeH="0" baseline="0" noProof="0" dirty="0">
                <a:ln>
                  <a:noFill/>
                </a:ln>
                <a:solidFill>
                  <a:srgbClr val="333399"/>
                </a:solidFill>
                <a:effectLst/>
                <a:uLnTx/>
                <a:uFillTx/>
                <a:latin typeface="Calibri Light" panose="020F0302020204030204"/>
                <a:ea typeface="+mn-ea"/>
                <a:cs typeface="+mn-cs"/>
              </a:rPr>
              <a:t>) days to respond to its written notice with or without objection.</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333399"/>
                </a:solidFill>
                <a:effectLst/>
                <a:uLnTx/>
                <a:uFillTx/>
                <a:latin typeface="Calibri Light" panose="020F0302020204030204"/>
                <a:ea typeface="+mn-ea"/>
                <a:cs typeface="+mn-cs"/>
              </a:rPr>
              <a:t>If consent is provided, contractor must make “good faith efforts” at finding another DBE to perform at least the same amount of work under the contract as the DBE that was terminated or had its commitment reduced, to the extent needed to meet the contract goal.</a:t>
            </a:r>
          </a:p>
          <a:p>
            <a:pPr marL="342900" marR="0" lvl="0" indent="-342900" algn="l" defTabSz="914400" rtl="0" eaLnBrk="0" fontAlgn="base" latinLnBrk="0" hangingPunct="0">
              <a:lnSpc>
                <a:spcPct val="100000"/>
              </a:lnSpc>
              <a:spcBef>
                <a:spcPct val="20000"/>
              </a:spcBef>
              <a:spcAft>
                <a:spcPct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333399"/>
                </a:solidFill>
                <a:effectLst/>
                <a:uLnTx/>
                <a:uFillTx/>
                <a:latin typeface="Calibri Light" panose="020F0302020204030204"/>
                <a:ea typeface="+mn-ea"/>
                <a:cs typeface="+mn-cs"/>
              </a:rPr>
              <a:t>If consent is not provided, the contractor will not be entitled to any payment for work or material unless it is performed or supplied by the listed DBE. </a:t>
            </a:r>
          </a:p>
          <a:p>
            <a:endParaRPr lang="en-US" dirty="0"/>
          </a:p>
        </p:txBody>
      </p:sp>
      <p:sp>
        <p:nvSpPr>
          <p:cNvPr id="4" name="Rounded Rectangle 8">
            <a:extLst>
              <a:ext uri="{FF2B5EF4-FFF2-40B4-BE49-F238E27FC236}">
                <a16:creationId xmlns:a16="http://schemas.microsoft.com/office/drawing/2014/main" id="{C3D0D428-DAEC-4348-9538-277E5C3BBE6B}"/>
              </a:ext>
            </a:extLst>
          </p:cNvPr>
          <p:cNvSpPr/>
          <p:nvPr/>
        </p:nvSpPr>
        <p:spPr bwMode="auto">
          <a:xfrm>
            <a:off x="1847850" y="5534025"/>
            <a:ext cx="7848600" cy="5334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marL="182880">
              <a:defRPr/>
            </a:pPr>
            <a:r>
              <a:rPr lang="en-US" sz="1400" dirty="0">
                <a:latin typeface="Tahoma" charset="0"/>
              </a:rPr>
              <a:t>	</a:t>
            </a:r>
            <a:r>
              <a:rPr lang="en-US" sz="1400" dirty="0">
                <a:solidFill>
                  <a:srgbClr val="C00000"/>
                </a:solidFill>
                <a:latin typeface="Calibri Light" panose="020F0302020204030204" pitchFamily="34" charset="0"/>
              </a:rPr>
              <a:t>Failure by the prime contractor to meet these requirements is a material breach of </a:t>
            </a:r>
          </a:p>
          <a:p>
            <a:pPr marL="182880">
              <a:defRPr/>
            </a:pPr>
            <a:r>
              <a:rPr lang="en-US" sz="1400" dirty="0">
                <a:solidFill>
                  <a:srgbClr val="C00000"/>
                </a:solidFill>
                <a:latin typeface="Calibri Light" panose="020F0302020204030204" pitchFamily="34" charset="0"/>
              </a:rPr>
              <a:t>	contract and may result in administrative sanctions.</a:t>
            </a:r>
            <a:endParaRPr lang="en-US" sz="1100" dirty="0">
              <a:solidFill>
                <a:srgbClr val="C00000"/>
              </a:solidFill>
              <a:latin typeface="Calibri Light" panose="020F0302020204030204" pitchFamily="34" charset="0"/>
            </a:endParaRPr>
          </a:p>
        </p:txBody>
      </p:sp>
      <p:pic>
        <p:nvPicPr>
          <p:cNvPr id="5" name="Picture 4">
            <a:extLst>
              <a:ext uri="{FF2B5EF4-FFF2-40B4-BE49-F238E27FC236}">
                <a16:creationId xmlns:a16="http://schemas.microsoft.com/office/drawing/2014/main" id="{6565F705-6ADB-490A-A104-F4D0307C3000}"/>
              </a:ext>
            </a:extLst>
          </p:cNvPr>
          <p:cNvPicPr>
            <a:picLocks noChangeAspect="1"/>
          </p:cNvPicPr>
          <p:nvPr/>
        </p:nvPicPr>
        <p:blipFill>
          <a:blip r:embed="rId2"/>
          <a:stretch>
            <a:fillRect/>
          </a:stretch>
        </p:blipFill>
        <p:spPr>
          <a:xfrm>
            <a:off x="1981200" y="5800725"/>
            <a:ext cx="609653" cy="591363"/>
          </a:xfrm>
          <a:prstGeom prst="rect">
            <a:avLst/>
          </a:prstGeom>
        </p:spPr>
      </p:pic>
    </p:spTree>
    <p:extLst>
      <p:ext uri="{BB962C8B-B14F-4D97-AF65-F5344CB8AC3E}">
        <p14:creationId xmlns:p14="http://schemas.microsoft.com/office/powerpoint/2010/main" val="26082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9AC6D-C63D-47F3-8C45-52867609B179}"/>
              </a:ext>
            </a:extLst>
          </p:cNvPr>
          <p:cNvSpPr>
            <a:spLocks noGrp="1"/>
          </p:cNvSpPr>
          <p:nvPr>
            <p:ph type="title"/>
          </p:nvPr>
        </p:nvSpPr>
        <p:spPr/>
        <p:txBody>
          <a:bodyPr/>
          <a:lstStyle/>
          <a:p>
            <a:r>
              <a:rPr lang="en-US" dirty="0"/>
              <a:t>Changes in DBE Utilization (Cont.) </a:t>
            </a:r>
          </a:p>
        </p:txBody>
      </p:sp>
      <p:sp>
        <p:nvSpPr>
          <p:cNvPr id="3" name="Content Placeholder 2">
            <a:extLst>
              <a:ext uri="{FF2B5EF4-FFF2-40B4-BE49-F238E27FC236}">
                <a16:creationId xmlns:a16="http://schemas.microsoft.com/office/drawing/2014/main" id="{5829B3C6-AC9D-451A-8B91-077E8452BC41}"/>
              </a:ext>
            </a:extLst>
          </p:cNvPr>
          <p:cNvSpPr>
            <a:spLocks noGrp="1"/>
          </p:cNvSpPr>
          <p:nvPr>
            <p:ph idx="1"/>
          </p:nvPr>
        </p:nvSpPr>
        <p:spPr>
          <a:xfrm>
            <a:off x="3048000" y="914400"/>
            <a:ext cx="8991600" cy="5257800"/>
          </a:xfrm>
        </p:spPr>
        <p:txBody>
          <a:bodyPr/>
          <a:lstStyle/>
          <a:p>
            <a:pPr marL="365760" marR="0" lvl="0" indent="-342900" algn="l" defTabSz="914400" rtl="0" eaLnBrk="0" fontAlgn="auto" latinLnBrk="0" hangingPunct="0">
              <a:lnSpc>
                <a:spcPct val="90000"/>
              </a:lnSpc>
              <a:spcBef>
                <a:spcPts val="1200"/>
              </a:spcBef>
              <a:spcAft>
                <a:spcPts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002060"/>
                </a:solidFill>
                <a:effectLst/>
                <a:uLnTx/>
                <a:uFillTx/>
                <a:latin typeface="Calibri Light" panose="020F0302020204030204"/>
                <a:ea typeface="+mn-ea"/>
                <a:cs typeface="+mn-cs"/>
              </a:rPr>
              <a:t>DBE fails or refuses to execute a written contract</a:t>
            </a:r>
          </a:p>
          <a:p>
            <a:pPr marL="365760" marR="0" lvl="0" indent="-342900" algn="l" defTabSz="914400" rtl="0" eaLnBrk="0" fontAlgn="auto" latinLnBrk="0" hangingPunct="0">
              <a:lnSpc>
                <a:spcPct val="90000"/>
              </a:lnSpc>
              <a:spcBef>
                <a:spcPts val="1200"/>
              </a:spcBef>
              <a:spcAft>
                <a:spcPts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002060"/>
                </a:solidFill>
                <a:effectLst/>
                <a:uLnTx/>
                <a:uFillTx/>
                <a:latin typeface="Calibri Light" panose="020F0302020204030204"/>
                <a:ea typeface="+mn-ea"/>
                <a:cs typeface="+mn-cs"/>
              </a:rPr>
              <a:t>DBE fails or refuses to perform the work of its subcontract</a:t>
            </a:r>
          </a:p>
          <a:p>
            <a:pPr marL="365760" marR="0" lvl="0" indent="-342900" algn="l" defTabSz="914400" rtl="0" eaLnBrk="0" fontAlgn="auto" latinLnBrk="0" hangingPunct="0">
              <a:lnSpc>
                <a:spcPct val="90000"/>
              </a:lnSpc>
              <a:spcBef>
                <a:spcPts val="1200"/>
              </a:spcBef>
              <a:spcAft>
                <a:spcPts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002060"/>
                </a:solidFill>
                <a:effectLst/>
                <a:uLnTx/>
                <a:uFillTx/>
                <a:latin typeface="Calibri Light" panose="020F0302020204030204"/>
                <a:ea typeface="+mn-ea"/>
                <a:cs typeface="+mn-cs"/>
              </a:rPr>
              <a:t>DBE fails or refuses to meet the prime contractor’s reasonable nondiscriminatory bond requirements </a:t>
            </a:r>
          </a:p>
          <a:p>
            <a:pPr marL="365760" marR="0" lvl="0" indent="-342900" algn="l" defTabSz="914400" rtl="0" eaLnBrk="0" fontAlgn="auto" latinLnBrk="0" hangingPunct="0">
              <a:lnSpc>
                <a:spcPct val="90000"/>
              </a:lnSpc>
              <a:spcBef>
                <a:spcPts val="1200"/>
              </a:spcBef>
              <a:spcAft>
                <a:spcPts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002060"/>
                </a:solidFill>
                <a:effectLst/>
                <a:uLnTx/>
                <a:uFillTx/>
                <a:latin typeface="Calibri Light" panose="020F0302020204030204"/>
                <a:ea typeface="+mn-ea"/>
                <a:cs typeface="+mn-cs"/>
              </a:rPr>
              <a:t>DBE voluntarily withdraws from project with written notice</a:t>
            </a:r>
          </a:p>
          <a:p>
            <a:pPr marL="365760" marR="0" lvl="0" indent="-342900" algn="l" defTabSz="914400" rtl="0" eaLnBrk="0" fontAlgn="auto" latinLnBrk="0" hangingPunct="0">
              <a:lnSpc>
                <a:spcPct val="90000"/>
              </a:lnSpc>
              <a:spcBef>
                <a:spcPts val="1200"/>
              </a:spcBef>
              <a:spcAft>
                <a:spcPts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002060"/>
                </a:solidFill>
                <a:effectLst/>
                <a:uLnTx/>
                <a:uFillTx/>
                <a:latin typeface="Calibri Light" panose="020F0302020204030204"/>
                <a:ea typeface="+mn-ea"/>
                <a:cs typeface="+mn-cs"/>
              </a:rPr>
              <a:t>DBE ineligible to receive DBE credit for type of work required</a:t>
            </a:r>
          </a:p>
          <a:p>
            <a:pPr marL="365760" marR="0" lvl="0" indent="-342900" algn="l" defTabSz="914400" rtl="0" eaLnBrk="0" fontAlgn="auto" latinLnBrk="0" hangingPunct="0">
              <a:lnSpc>
                <a:spcPct val="90000"/>
              </a:lnSpc>
              <a:spcBef>
                <a:spcPts val="1200"/>
              </a:spcBef>
              <a:spcAft>
                <a:spcPts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002060"/>
                </a:solidFill>
                <a:effectLst/>
                <a:uLnTx/>
                <a:uFillTx/>
                <a:latin typeface="Calibri Light" panose="020F0302020204030204"/>
                <a:ea typeface="+mn-ea"/>
                <a:cs typeface="+mn-cs"/>
              </a:rPr>
              <a:t>DBE owner becomes disabled or deceased with result of unfinished DBE commitment</a:t>
            </a:r>
          </a:p>
          <a:p>
            <a:pPr marL="365760" marR="0" lvl="0" indent="-342900" algn="l" defTabSz="914400" rtl="0" eaLnBrk="0" fontAlgn="auto" latinLnBrk="0" hangingPunct="0">
              <a:lnSpc>
                <a:spcPct val="90000"/>
              </a:lnSpc>
              <a:spcBef>
                <a:spcPts val="1200"/>
              </a:spcBef>
              <a:spcAft>
                <a:spcPts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002060"/>
                </a:solidFill>
                <a:effectLst/>
                <a:uLnTx/>
                <a:uFillTx/>
                <a:latin typeface="Calibri Light" panose="020F0302020204030204"/>
                <a:ea typeface="+mn-ea"/>
                <a:cs typeface="+mn-cs"/>
              </a:rPr>
              <a:t>DBE is determined by INDOT to be irresponsible</a:t>
            </a:r>
          </a:p>
          <a:p>
            <a:pPr marL="365760" marR="0" lvl="0" indent="-342900" algn="l" defTabSz="914400" rtl="0" eaLnBrk="0" fontAlgn="auto" latinLnBrk="0" hangingPunct="0">
              <a:lnSpc>
                <a:spcPct val="90000"/>
              </a:lnSpc>
              <a:spcBef>
                <a:spcPts val="1200"/>
              </a:spcBef>
              <a:spcAft>
                <a:spcPts val="0"/>
              </a:spcAft>
              <a:buClr>
                <a:srgbClr val="3333CC"/>
              </a:buClr>
              <a:buSzPct val="60000"/>
              <a:buFont typeface="Wingdings" pitchFamily="2" charset="2"/>
              <a:buChar char="§"/>
              <a:tabLst/>
              <a:defRPr/>
            </a:pPr>
            <a:r>
              <a:rPr kumimoji="0" lang="en-US" sz="2000" i="0" u="none" strike="noStrike" kern="1200" cap="none" spc="0" normalizeH="0" baseline="0" noProof="0" dirty="0">
                <a:ln>
                  <a:noFill/>
                </a:ln>
                <a:solidFill>
                  <a:srgbClr val="002060"/>
                </a:solidFill>
                <a:effectLst/>
                <a:uLnTx/>
                <a:uFillTx/>
                <a:latin typeface="Calibri Light" panose="020F0302020204030204"/>
                <a:ea typeface="+mn-ea"/>
                <a:cs typeface="+mn-cs"/>
              </a:rPr>
              <a:t>Other documented “good cause” </a:t>
            </a:r>
          </a:p>
          <a:p>
            <a:endParaRPr lang="en-US" dirty="0"/>
          </a:p>
        </p:txBody>
      </p:sp>
      <p:sp>
        <p:nvSpPr>
          <p:cNvPr id="4" name="Content Placeholder 16">
            <a:extLst>
              <a:ext uri="{FF2B5EF4-FFF2-40B4-BE49-F238E27FC236}">
                <a16:creationId xmlns:a16="http://schemas.microsoft.com/office/drawing/2014/main" id="{179A9CB3-C0E5-4D8E-B59E-8D9A11E20078}"/>
              </a:ext>
            </a:extLst>
          </p:cNvPr>
          <p:cNvSpPr txBox="1">
            <a:spLocks/>
          </p:cNvSpPr>
          <p:nvPr/>
        </p:nvSpPr>
        <p:spPr>
          <a:xfrm>
            <a:off x="609601" y="1143000"/>
            <a:ext cx="1981200" cy="1219200"/>
          </a:xfrm>
          <a:prstGeom prst="roundRect">
            <a:avLst/>
          </a:prstGeom>
          <a:solidFill>
            <a:schemeClr val="accent1">
              <a:lumMod val="75000"/>
            </a:schemeClr>
          </a:solidFill>
          <a:ln cap="flat" algn="ctr">
            <a:solidFill>
              <a:schemeClr val="tx1"/>
            </a:solidFill>
            <a:round/>
            <a:headEnd type="none" w="med" len="med"/>
            <a:tailEnd type="none" w="med" len="med"/>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rgbClr val="002060"/>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2060"/>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rgbClr val="002060"/>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002060"/>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baseline="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ct val="0"/>
              </a:spcBef>
              <a:spcAft>
                <a:spcPts val="0"/>
              </a:spcAft>
              <a:buFontTx/>
              <a:buNone/>
              <a:defRPr/>
            </a:pPr>
            <a:r>
              <a:rPr lang="en-US" sz="1400">
                <a:solidFill>
                  <a:schemeClr val="bg1"/>
                </a:solidFill>
                <a:latin typeface="Tahoma" charset="0"/>
              </a:rPr>
              <a:t>Potential Good Cause Considerations As Defined in             49 CFR § 26.53</a:t>
            </a:r>
            <a:endParaRPr lang="en-US" sz="1100" dirty="0">
              <a:solidFill>
                <a:schemeClr val="bg1">
                  <a:lumMod val="95000"/>
                </a:schemeClr>
              </a:solidFill>
              <a:latin typeface="Tahoma" charset="0"/>
            </a:endParaRPr>
          </a:p>
        </p:txBody>
      </p:sp>
      <p:sp>
        <p:nvSpPr>
          <p:cNvPr id="5" name="TextBox 1">
            <a:extLst>
              <a:ext uri="{FF2B5EF4-FFF2-40B4-BE49-F238E27FC236}">
                <a16:creationId xmlns:a16="http://schemas.microsoft.com/office/drawing/2014/main" id="{1B6911A6-EF31-4657-AF78-EB2493C846F5}"/>
              </a:ext>
            </a:extLst>
          </p:cNvPr>
          <p:cNvSpPr txBox="1">
            <a:spLocks noChangeArrowheads="1"/>
          </p:cNvSpPr>
          <p:nvPr/>
        </p:nvSpPr>
        <p:spPr bwMode="auto">
          <a:xfrm>
            <a:off x="2057400" y="5007114"/>
            <a:ext cx="8534400" cy="707886"/>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b="1" dirty="0"/>
              <a:t>Link to the Change in Utilization Form: </a:t>
            </a:r>
            <a:r>
              <a:rPr lang="en-US" altLang="en-US" sz="2000" b="1" dirty="0">
                <a:hlinkClick r:id="rId2"/>
              </a:rPr>
              <a:t>https://www.in.gov/indot/doing-business-with-indot/files/Change-In-DBE-Utilization-Form.pdf</a:t>
            </a:r>
            <a:r>
              <a:rPr lang="en-US" altLang="en-US" sz="2000" b="1" dirty="0"/>
              <a:t>. </a:t>
            </a:r>
          </a:p>
        </p:txBody>
      </p:sp>
    </p:spTree>
    <p:extLst>
      <p:ext uri="{BB962C8B-B14F-4D97-AF65-F5344CB8AC3E}">
        <p14:creationId xmlns:p14="http://schemas.microsoft.com/office/powerpoint/2010/main" val="700143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3A96-981B-4E65-AD79-4345D21B7006}"/>
              </a:ext>
            </a:extLst>
          </p:cNvPr>
          <p:cNvSpPr>
            <a:spLocks noGrp="1"/>
          </p:cNvSpPr>
          <p:nvPr>
            <p:ph type="title"/>
          </p:nvPr>
        </p:nvSpPr>
        <p:spPr/>
        <p:txBody>
          <a:bodyPr/>
          <a:lstStyle/>
          <a:p>
            <a:r>
              <a:rPr lang="en-US" dirty="0"/>
              <a:t>Processing a Change in Utilization Request</a:t>
            </a:r>
          </a:p>
        </p:txBody>
      </p:sp>
      <p:pic>
        <p:nvPicPr>
          <p:cNvPr id="9" name="Content Placeholder 8">
            <a:extLst>
              <a:ext uri="{FF2B5EF4-FFF2-40B4-BE49-F238E27FC236}">
                <a16:creationId xmlns:a16="http://schemas.microsoft.com/office/drawing/2014/main" id="{52D82017-5466-4AE5-8D6B-53E8311B6252}"/>
              </a:ext>
            </a:extLst>
          </p:cNvPr>
          <p:cNvPicPr>
            <a:picLocks noGrp="1" noChangeAspect="1"/>
          </p:cNvPicPr>
          <p:nvPr>
            <p:ph idx="1"/>
          </p:nvPr>
        </p:nvPicPr>
        <p:blipFill>
          <a:blip r:embed="rId2"/>
          <a:stretch>
            <a:fillRect/>
          </a:stretch>
        </p:blipFill>
        <p:spPr>
          <a:xfrm>
            <a:off x="838200" y="1371600"/>
            <a:ext cx="10388740" cy="4397094"/>
          </a:xfrm>
        </p:spPr>
      </p:pic>
    </p:spTree>
    <p:extLst>
      <p:ext uri="{BB962C8B-B14F-4D97-AF65-F5344CB8AC3E}">
        <p14:creationId xmlns:p14="http://schemas.microsoft.com/office/powerpoint/2010/main" val="1113909384"/>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2F722A07-29CF-4167-BBAE-539D3C7FD18C}"/>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45DC57B1-4452-4196-9389-CC71171F7E60}"/>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DCD22D6-3D11-4509-9774-9B98F7B608CB}" vid="{BC745019-3EEB-4DBF-8BB1-C52D7F509A2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F7822D27EF0E4383F443335F69DA57" ma:contentTypeVersion="9" ma:contentTypeDescription="Create a new document." ma:contentTypeScope="" ma:versionID="46bce74a620bb78b4291a4882273e0f0">
  <xsd:schema xmlns:xsd="http://www.w3.org/2001/XMLSchema" xmlns:xs="http://www.w3.org/2001/XMLSchema" xmlns:p="http://schemas.microsoft.com/office/2006/metadata/properties" xmlns:ns2="b5189b19-779c-405d-9bc4-52c5b2c66b36" targetNamespace="http://schemas.microsoft.com/office/2006/metadata/properties" ma:root="true" ma:fieldsID="dc78721ffa4100839ed401dcec84fc7f" ns2:_="">
    <xsd:import namespace="b5189b19-779c-405d-9bc4-52c5b2c66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owerpoint_x003f_"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89b19-779c-405d-9bc4-52c5b2c66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owerpoint_x003f_" ma:index="15" nillable="true" ma:displayName="powerpoint?" ma:default="0" ma:internalName="powerpoint_x003f_">
      <xsd:simpleType>
        <xsd:restriction base="dms:Boolean"/>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owerpoint_x003f_ xmlns="b5189b19-779c-405d-9bc4-52c5b2c66b36">true</powerpoint_x003f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60A7A6-6A5F-4C5F-8A90-BEE2892F6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89b19-779c-405d-9bc4-52c5b2c6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F02EF8-857D-4AC9-A177-2AF336F7F1A1}">
  <ds:schemaRefs>
    <ds:schemaRef ds:uri="http://schemas.microsoft.com/office/2006/metadata/properties"/>
    <ds:schemaRef ds:uri="http://schemas.microsoft.com/office/infopath/2007/PartnerControls"/>
    <ds:schemaRef ds:uri="b5189b19-779c-405d-9bc4-52c5b2c66b36"/>
  </ds:schemaRefs>
</ds:datastoreItem>
</file>

<file path=customXml/itemProps3.xml><?xml version="1.0" encoding="utf-8"?>
<ds:datastoreItem xmlns:ds="http://schemas.openxmlformats.org/officeDocument/2006/customXml" ds:itemID="{442C4AC6-5B11-47E5-B934-3C8617943E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Template>
  <TotalTime>1701</TotalTime>
  <Words>1559</Words>
  <Application>Microsoft Office PowerPoint</Application>
  <PresentationFormat>Widescreen</PresentationFormat>
  <Paragraphs>91</Paragraphs>
  <Slides>16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Calibri Light</vt:lpstr>
      <vt:lpstr>Tahoma</vt:lpstr>
      <vt:lpstr>Wingdings</vt:lpstr>
      <vt:lpstr>INDOT Theme</vt:lpstr>
      <vt:lpstr>1_Title Slide</vt:lpstr>
      <vt:lpstr>2_Blank Slide</vt:lpstr>
      <vt:lpstr>INDOT EIS Hauling Presentation</vt:lpstr>
      <vt:lpstr>Purpose</vt:lpstr>
      <vt:lpstr>Lease Agreements </vt:lpstr>
      <vt:lpstr>Lease Agreements (Cont.) </vt:lpstr>
      <vt:lpstr>DBE Hauling Credit – What Counts?</vt:lpstr>
      <vt:lpstr>Commercially Useful Function Monitoring </vt:lpstr>
      <vt:lpstr>Changes in DBE Utilization </vt:lpstr>
      <vt:lpstr>Changes in DBE Utilization (Cont.) </vt:lpstr>
      <vt:lpstr>Processing a Change in Utilization Request</vt:lpstr>
      <vt:lpstr>Prompt Payment</vt:lpstr>
      <vt:lpstr>Certified Payrolls for Haulers</vt:lpstr>
      <vt:lpstr>Certified Payrolls (Cont’d) </vt:lpstr>
      <vt:lpstr>Certified Payroll Content</vt:lpstr>
      <vt:lpstr>Hauling At a Glance</vt:lpstr>
      <vt:lpstr>Additional Information </vt:lpstr>
      <vt:lpstr>Time for Questions and Contacts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INDOT EIS Hauling Presentation</dc:title>
  <dc:creator>Showard</dc:creator>
  <cp:lastModifiedBy>Showard</cp:lastModifiedBy>
  <cp:revision>3</cp:revision>
  <dcterms:created xsi:type="dcterms:W3CDTF">2022-03-24T11:43:33Z</dcterms:created>
  <dcterms:modified xsi:type="dcterms:W3CDTF">2022-03-25T16:04:46Z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0x01010049F7822D27EF0E4383F443335F69DA57</vt:lpwstr>
  </property>
</Properties>
</file>