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38"/>
  </p:notesMasterIdLst>
  <p:handoutMasterIdLst>
    <p:handoutMasterId r:id="rId39"/>
  </p:handoutMasterIdLst>
  <p:sldIdLst>
    <p:sldId id="332" r:id="rId3"/>
    <p:sldId id="347" r:id="rId4"/>
    <p:sldId id="385" r:id="rId5"/>
    <p:sldId id="334" r:id="rId6"/>
    <p:sldId id="432" r:id="rId7"/>
    <p:sldId id="536" r:id="rId8"/>
    <p:sldId id="537" r:id="rId9"/>
    <p:sldId id="540" r:id="rId10"/>
    <p:sldId id="538" r:id="rId11"/>
    <p:sldId id="539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64" r:id="rId26"/>
    <p:sldId id="554" r:id="rId27"/>
    <p:sldId id="563" r:id="rId28"/>
    <p:sldId id="555" r:id="rId29"/>
    <p:sldId id="556" r:id="rId30"/>
    <p:sldId id="557" r:id="rId31"/>
    <p:sldId id="558" r:id="rId32"/>
    <p:sldId id="560" r:id="rId33"/>
    <p:sldId id="561" r:id="rId34"/>
    <p:sldId id="562" r:id="rId35"/>
    <p:sldId id="384" r:id="rId36"/>
    <p:sldId id="346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ter, Holl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A2AD00"/>
    <a:srgbClr val="1B242A"/>
    <a:srgbClr val="F0AB00"/>
    <a:srgbClr val="512B1B"/>
    <a:srgbClr val="000000"/>
    <a:srgbClr val="6A70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6331" autoAdjust="0"/>
  </p:normalViewPr>
  <p:slideViewPr>
    <p:cSldViewPr snapToGrid="0">
      <p:cViewPr varScale="1">
        <p:scale>
          <a:sx n="122" d="100"/>
          <a:sy n="122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7DDC08-756C-47F6-AEFD-87B0FB86D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C3153-CECE-4DBC-B7EE-8CF7B2CC1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CBF1BB7-D363-4312-87E8-63C9FCA4C0AA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F5F0F-BF9D-470C-B2A7-C4C01C0AD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C7B7E-781C-45BD-8B0C-5A663E822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284E6B-DB7F-408F-A9FA-A2026E50A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779A17-92DC-4E6E-8873-8DCC3F3E4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89593-8FC9-45CE-93C9-8170C5A246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02873B-B72F-4219-8CCC-8ED3EAE97A62}" type="datetimeFigureOut">
              <a:rPr lang="en-US"/>
              <a:pPr>
                <a:defRPr/>
              </a:pPr>
              <a:t>9/25/2023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AE1CAE-9B8C-4CDA-9C89-ABA8EA24C5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81F518-E025-4F16-B9BA-4C0A0E282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82DBF-2EF2-4BAA-A012-1C3E249E6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7DF2-558E-411B-815B-C6719FD33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A00A18-51A8-4B11-B5AF-F990D16FF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14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77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84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24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7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922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122E9EA-1EF1-42DA-84B9-37A90DE7C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73898A-9902-434C-A59B-900E95AB7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243F72B-4F3B-45EB-A913-C4676C154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A18A67-3786-49F8-941A-9CF52107B222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40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on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C26989-A941-474C-BC04-73527D005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F80D-3E46-4D8E-BE3A-C80B9AD62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8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80967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08A466-C652-44EA-9E60-813B47CE66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56BA-833D-4922-9AC1-75D4935B3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C708FB-7C5C-48D2-8ACA-9863E5A2C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CC8C-28D9-4827-B3D5-583B14583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8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5D2941-6289-4C4A-8579-C03F91170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79D7-9F1B-4813-B057-EB29CF23C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1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73AABC-6740-4CA0-831E-83CDB1124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6837-D98D-460C-9DB1-7356B3CFA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70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D94225B-6BAF-4223-8FB6-E5D7D3C3B4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0506-E223-4476-88AF-E15FDB401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2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6824C6-CE77-4C55-8081-4CA75E48A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CD57-4E9A-49BD-8626-9429E036F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1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3BF665-39C3-4312-8839-F52D42DAD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3E8D-7D8E-4E4D-B303-EA035C7F0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9F3615-2B39-451B-93AC-4981968E0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25438" y="61468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B251B-6B7C-48D7-8EE2-53C8AC44F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0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73" y="1266746"/>
            <a:ext cx="7772400" cy="1139841"/>
          </a:xfrm>
        </p:spPr>
        <p:txBody>
          <a:bodyPr/>
          <a:lstStyle>
            <a:lvl1pPr>
              <a:defRPr cap="all">
                <a:solidFill>
                  <a:srgbClr val="A2AD00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906AA94-A34E-46C6-9874-615779F79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F62-913C-4AC4-B756-A4BE0EA4D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hcd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all">
                <a:latin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426020"/>
            <a:ext cx="8364589" cy="4525963"/>
          </a:xfrm>
        </p:spPr>
        <p:txBody>
          <a:bodyPr/>
          <a:lstStyle>
            <a:lvl1pPr marL="0" indent="0">
              <a:buNone/>
              <a:defRPr sz="1800" b="0" i="0">
                <a:latin typeface="Arial"/>
                <a:cs typeface="Arial"/>
              </a:defRPr>
            </a:lvl1pPr>
            <a:lvl2pPr marL="687388" indent="-225425">
              <a:buClr>
                <a:srgbClr val="003359"/>
              </a:buClr>
              <a:buFont typeface="Arial" pitchFamily="34" charset="0"/>
              <a:buChar char="•"/>
              <a:defRPr sz="1600" b="0" i="0">
                <a:latin typeface="Arial"/>
                <a:cs typeface="Arial"/>
              </a:defRPr>
            </a:lvl2pPr>
            <a:lvl3pPr marL="1141413" indent="-227013">
              <a:buClr>
                <a:srgbClr val="003359"/>
              </a:buClr>
              <a:buFont typeface="Frutiger LT Std 45 Light" pitchFamily="34" charset="0"/>
              <a:buChar char="‐"/>
              <a:defRPr sz="1400" b="0" i="0">
                <a:latin typeface="Arial"/>
                <a:cs typeface="Arial"/>
              </a:defRPr>
            </a:lvl3pPr>
            <a:lvl4pPr marL="1601788" indent="-225425">
              <a:buClr>
                <a:srgbClr val="003359"/>
              </a:buClr>
              <a:buFont typeface="Arial" pitchFamily="34" charset="0"/>
              <a:buChar char="•"/>
              <a:defRPr sz="1200" b="0" i="0">
                <a:latin typeface="Arial"/>
                <a:cs typeface="Arial"/>
              </a:defRPr>
            </a:lvl4pPr>
            <a:lvl5pPr marL="2055813" indent="-227013">
              <a:buClr>
                <a:srgbClr val="003359"/>
              </a:buClr>
              <a:buFont typeface="Frutiger LT Std 45 Light" pitchFamily="34" charset="0"/>
              <a:buChar char="‐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699436-581C-40DF-A883-8DB069BAF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10B0-9467-4A98-98B4-835D8384F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 ihc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45" y="4093376"/>
            <a:ext cx="7810881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05" y="2593189"/>
            <a:ext cx="7819021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0033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3989C9-3AAA-4355-9380-4000E0813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D301-F55D-46F9-AA96-46E6D6A25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9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ihcd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7" y="274638"/>
            <a:ext cx="8373873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627" y="1600200"/>
            <a:ext cx="4056956" cy="4525963"/>
          </a:xfrm>
        </p:spPr>
        <p:txBody>
          <a:bodyPr/>
          <a:lstStyle>
            <a:lvl1pPr>
              <a:buNone/>
              <a:defRPr sz="1800"/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/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/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rgbClr val="003359"/>
                </a:solidFill>
              </a:defRPr>
            </a:lvl1pPr>
            <a:lvl2pPr>
              <a:buClr>
                <a:srgbClr val="003359"/>
              </a:buClr>
              <a:buFont typeface="Arial" pitchFamily="34" charset="0"/>
              <a:buChar char="•"/>
              <a:defRPr sz="1600">
                <a:solidFill>
                  <a:srgbClr val="003359"/>
                </a:solidFill>
              </a:defRPr>
            </a:lvl2pPr>
            <a:lvl3pPr>
              <a:buClr>
                <a:srgbClr val="003359"/>
              </a:buClr>
              <a:buFont typeface="Frutiger LT Std 45 Light" pitchFamily="34" charset="0"/>
              <a:buChar char="‐"/>
              <a:defRPr sz="1400">
                <a:solidFill>
                  <a:srgbClr val="003359"/>
                </a:solidFill>
              </a:defRPr>
            </a:lvl3pPr>
            <a:lvl4pPr>
              <a:buClr>
                <a:srgbClr val="003359"/>
              </a:buClr>
              <a:buFont typeface="Arial" pitchFamily="34" charset="0"/>
              <a:buChar char="•"/>
              <a:defRPr sz="1200">
                <a:solidFill>
                  <a:srgbClr val="003359"/>
                </a:solidFill>
              </a:defRPr>
            </a:lvl4pPr>
            <a:lvl5pPr>
              <a:buClr>
                <a:srgbClr val="003359"/>
              </a:buClr>
              <a:buFont typeface="Frutiger LT Std 45 Light" pitchFamily="34" charset="0"/>
              <a:buChar char="‐"/>
              <a:defRPr sz="1000">
                <a:solidFill>
                  <a:srgbClr val="0033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9971BF-4685-4CA2-9730-BB5D70E4A1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046F-6F4E-4D8B-9F30-D8EE27B8D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9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 ihcd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6EBC960-23E7-4E33-9580-A60228453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98A8-8117-4802-B047-6C4429A25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0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 ihcd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CA458A4-D49A-4EC7-B4DC-1CBD58BD2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60A7B-1447-409A-828D-43FCAFFA9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09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 ihcda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6" y="273050"/>
            <a:ext cx="3139887" cy="1162050"/>
          </a:xfrm>
        </p:spPr>
        <p:txBody>
          <a:bodyPr anchor="b">
            <a:no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buClr>
                <a:srgbClr val="003359"/>
              </a:buClr>
              <a:buFont typeface="Arial" pitchFamily="34" charset="0"/>
              <a:buChar char="•"/>
              <a:defRPr sz="1600"/>
            </a:lvl1pPr>
            <a:lvl2pPr>
              <a:buClr>
                <a:srgbClr val="003359"/>
              </a:buClr>
              <a:buFont typeface="Frutiger LT Std 45 Light" pitchFamily="34" charset="0"/>
              <a:buChar char="‐"/>
              <a:defRPr sz="1400"/>
            </a:lvl2pPr>
            <a:lvl3pPr>
              <a:buClr>
                <a:srgbClr val="003359"/>
              </a:buClr>
              <a:buFont typeface="Arial" pitchFamily="34" charset="0"/>
              <a:buChar char="•"/>
              <a:defRPr sz="1200"/>
            </a:lvl3pPr>
            <a:lvl4pPr>
              <a:buClr>
                <a:srgbClr val="003359"/>
              </a:buClr>
              <a:buFont typeface="Frutiger LT Std 45 Light" pitchFamily="34" charset="0"/>
              <a:buChar char="‐"/>
              <a:defRPr sz="1000"/>
            </a:lvl4pPr>
            <a:lvl5pPr>
              <a:buClr>
                <a:srgbClr val="003359"/>
              </a:buClr>
              <a:buFont typeface="Arial" pitchFamily="34" charset="0"/>
              <a:buChar char="•"/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626" y="1435100"/>
            <a:ext cx="3139887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700C49-D871-4D87-AF58-971A4AE76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BAAB-231E-4DC0-807F-D50628638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23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hcda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A458CB-EA6C-479F-BC8D-BAB41F713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DA63-4011-4A95-BB82-7978FB00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2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6A5AD8-3AAB-47FB-8370-8936CD26A4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E57D94-6317-4BEC-8EE1-C1CB7D254A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47615-A2E1-458F-AAA2-BEA241AF1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438" y="6146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59"/>
                </a:solidFill>
              </a:defRPr>
            </a:lvl1pPr>
          </a:lstStyle>
          <a:p>
            <a:pPr>
              <a:defRPr/>
            </a:pPr>
            <a:fld id="{75E286F8-C46F-4AB3-BB7C-428BDAFBB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1B9C6B9-39A3-477D-9952-B66CA3CFDC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4963" y="274638"/>
            <a:ext cx="8364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HEADLINE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106E597-8C1A-4F7C-B3F1-D5BC99E108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83645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enter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2BE2-680C-40C4-93D0-D36AE4C91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438" y="62611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59"/>
                </a:solidFill>
              </a:defRPr>
            </a:lvl1pPr>
          </a:lstStyle>
          <a:p>
            <a:pPr>
              <a:defRPr/>
            </a:pPr>
            <a:fld id="{510AEC28-580A-40B5-B128-17926961FA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4" descr="IHCDA-Logo-RGB.jpg">
            <a:extLst>
              <a:ext uri="{FF2B5EF4-FFF2-40B4-BE49-F238E27FC236}">
                <a16:creationId xmlns:a16="http://schemas.microsoft.com/office/drawing/2014/main" id="{8E27AB95-1186-4C28-8F22-3C4FC709137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021388"/>
            <a:ext cx="20526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A2AD00"/>
          </a:solidFill>
          <a:latin typeface="Arial Bold"/>
          <a:ea typeface="ＭＳ Ｐゴシック" pitchFamily="-112" charset="-128"/>
          <a:cs typeface="Arial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A2AD00"/>
          </a:solidFill>
          <a:latin typeface="Arial Bold" pitchFamily="-111" charset="0"/>
          <a:ea typeface="ＭＳ Ｐゴシック" pitchFamily="-112" charset="-128"/>
          <a:cs typeface="Arial Bold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0AB00"/>
          </a:solidFill>
          <a:latin typeface="NeutraText-Demi" pitchFamily="-112" charset="0"/>
          <a:ea typeface="ＭＳ Ｐゴシック" pitchFamily="-112" charset="-128"/>
        </a:defRPr>
      </a:lvl9pPr>
    </p:titleStyle>
    <p:bodyStyle>
      <a:lvl1pPr marL="6873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6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1pPr>
      <a:lvl2pPr marL="11414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4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2pPr>
      <a:lvl3pPr marL="16017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12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3pPr>
      <a:lvl4pPr marL="2055813" indent="-227013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Frutiger LT Std 45 Light" pitchFamily="-111" charset="0"/>
        <a:buChar char="‐"/>
        <a:defRPr sz="10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4pPr>
      <a:lvl5pPr marL="2516188" indent="-225425" algn="l" rtl="0" eaLnBrk="0" fontAlgn="base" hangingPunct="0">
        <a:spcBef>
          <a:spcPct val="0"/>
        </a:spcBef>
        <a:spcAft>
          <a:spcPct val="0"/>
        </a:spcAft>
        <a:buClr>
          <a:srgbClr val="003359"/>
        </a:buClr>
        <a:buFont typeface="Arial" panose="020B0604020202020204" pitchFamily="34" charset="0"/>
        <a:buChar char="•"/>
        <a:defRPr sz="800" kern="1200">
          <a:solidFill>
            <a:srgbClr val="003359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lm72OFO9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.gov/ihcda/files/Compliance-Forms-July-2023v2.zip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spergel@ihcda.in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91" y="1887099"/>
            <a:ext cx="7772400" cy="1448163"/>
          </a:xfrm>
        </p:spPr>
        <p:txBody>
          <a:bodyPr/>
          <a:lstStyle/>
          <a:p>
            <a: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IHCDA HOME Homebuyer Program 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Post-Closing Requirements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Session 6</a:t>
            </a:r>
            <a:br>
              <a:rPr lang="en-US" altLang="en-US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</a:b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6D73D-4200-AC2D-ADA6-F86C2594B1C1}"/>
              </a:ext>
            </a:extLst>
          </p:cNvPr>
          <p:cNvSpPr txBox="1"/>
          <p:nvPr/>
        </p:nvSpPr>
        <p:spPr bwMode="auto">
          <a:xfrm>
            <a:off x="506691" y="4129029"/>
            <a:ext cx="72139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Samantha Spergel</a:t>
            </a: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Director of Real Estate Strategic Initiatives and Engagement</a:t>
            </a: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Indiana Housing &amp; Community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3875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0"/>
    </mc:Choice>
    <mc:Fallback xmlns="">
      <p:transition spd="slow" advTm="102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Recapture Provisions 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owner may sell the unit to whomever they want at whatever price the market will bare. LRCA is released </a:t>
            </a:r>
            <a:r>
              <a:rPr lang="en-US" altLang="en-US" sz="180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upon sale. </a:t>
            </a: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Upon sale, the buyer must pay the Buyer Subsidy back to IHCDA.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Amount to be paid back is dependent upon: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Forgiven Ratio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Net Proceeds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right of first refusal during POA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7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Recapture Provisions – Forgiven Ratio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amount of the buyer subsidy will be reduced by the “forgiven ratio” – by dividing the number of full months that the owner occupies the property as its principal residence by the total number of months in the POA.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Example: $25,000 Buyer Subsidy; POA of 10 Years. Buyer lived in unit for 4.5 Years.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54 months of residence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120 total months under POA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Ratio is .45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$11,250 to be paid back to IHCDA from owner upon sale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4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Recapture Provisions – Net Proceeds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amount to be recaptured is also limited by “Net Proceeds”.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Net Proceeds are the sales price (-) superior loan repayment (other than HOME) and closing costs.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Example: HOME unit sells for $250,000 - $150,000 (Mortgage) = $100,000 net proceeds.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there are not net proceeds, the amount to be recaptured is $0 and the HOME loan to the owner is satisfied and can be released upon sale.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amount to be paid back to IHCDA cannot exceed net proceeds. </a:t>
            </a: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1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Resale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 IHCDA policy, used when no buyer subsidy is given to the homebuyer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PJs may have policy to always require Resale – this would be the TOTAL HOME investment (buyer subsidy + development subsidy)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POA is determined by total HOME investment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6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Resale – what happens if the home is sold during POA?</a:t>
            </a:r>
            <a:endParaRPr lang="en-US" sz="24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83628" y="1168276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buyer must be marketed to, and sold ONLY to a low-income buyer (at or below 80% AMI)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Sales price must be affordable and is set by IHCDA – must ensure the PITI is below the 29% front end ratio and 41% back-end ratio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will determine a fair return to the owner and determine the maximum sales price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new buyer will assume the lien and must live in the property for the remainder of the POA 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3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Post-Closing Documentation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Documentation required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83629" y="15355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Four documents are required within 30 days of sale: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Agreement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LRCA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Principal Residence Certification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Completion Report 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Agreement and LRCA are required by HUD – see CPD notice 12-003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Completion report is the report IHCDA directly enters into the HUD IDIS system for final reporting on the project</a:t>
            </a: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85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 Agreement &amp; Principal Residency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504338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HOME agreement is to ensure that all parties are aware of the provisions related to the LRCA and the HOME requirements (principal residency requirement, POA).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Developers will receive a fillable Word Doc in their award packet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 required to be recorded – must be signed by both Developer and Homebuyer(s)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Principal Residency Certification certifies homebuyers understand HOME residency requirements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 signed by homebuyers. Does not need to be recorded. </a:t>
            </a:r>
          </a:p>
          <a:p>
            <a:pPr lvl="1"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9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Lien and Restrictive Covenant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93322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Recorded version of LRCA must be submitted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Let IHCDA know if your Recorder’s Office has margin limitations – we can make adjustments 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Recapture LRCA included in the Award Packet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resale is triggered, IHCDA will send that version to you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POA starts when the entire project has been monitored and closed in the IDIS system. More on this later.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77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Homebuyer Completion Reporting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93322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replaces other close-out forms that were previously required.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Three sections of the Form: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Activity Information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Structure of Activity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Household Characteristics 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Must be filled out per unit</a:t>
            </a: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6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CF81B-8A69-A3D7-1043-9A947470202A}"/>
              </a:ext>
            </a:extLst>
          </p:cNvPr>
          <p:cNvSpPr txBox="1"/>
          <p:nvPr/>
        </p:nvSpPr>
        <p:spPr>
          <a:xfrm>
            <a:off x="388883" y="391259"/>
            <a:ext cx="836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cap="none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IHCDA’s Mission and Vision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0095BD-108F-A881-1271-7306DC435DAA}"/>
              </a:ext>
            </a:extLst>
          </p:cNvPr>
          <p:cNvSpPr txBox="1">
            <a:spLocks/>
          </p:cNvSpPr>
          <p:nvPr/>
        </p:nvSpPr>
        <p:spPr>
          <a:xfrm>
            <a:off x="322350" y="1483023"/>
            <a:ext cx="5047812" cy="401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Mission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provide housing opportunities, promote self-sufficiency, and strengthen communities.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Our Vision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Indiana with a sustainable quality of life for all Hoosiers in the community of their choice.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C449F-DB3E-8D4A-1B69-9748E47F9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4" r="5978"/>
          <a:stretch/>
        </p:blipFill>
        <p:spPr>
          <a:xfrm>
            <a:off x="5365213" y="1704814"/>
            <a:ext cx="3456437" cy="3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"/>
    </mc:Choice>
    <mc:Fallback xmlns="">
      <p:transition spd="slow" advTm="18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Homebuyer Completion Reporting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32105-E093-28FD-D8A8-45C7C242A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8" y="1152884"/>
            <a:ext cx="7065108" cy="45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60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Homebuyer Completion Reporting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BF91C-606E-12F8-BE10-57180319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5" y="1301637"/>
            <a:ext cx="4595446" cy="1237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1B213-69B1-18B3-38F6-C20591F89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5" y="2609849"/>
            <a:ext cx="4650154" cy="24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Homebuyer Completion Reporting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22725-A138-EE34-A5C1-F58D6C38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76" y="1266340"/>
            <a:ext cx="5091427" cy="432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2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Project Monitoring, Final Draw Request and Notice of Project Completion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7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Final Project Closeout Monitoring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93322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Once all units have been sold and the post-closing documents have been submitted, the project will be added to the RED  Compliance queue for closeout monitoring.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recipients are required to review RED Compliance Congratulations on Your Award located at:  </a:t>
            </a: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https://www.youtube.com/watch?v=AUlm72OFO9E</a:t>
            </a: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a high-level overview of what is required for closeout monitoring.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Awards will receive at least one (1) final closeout monitoring.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Final Project Closeout Monitoring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293322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will hold the final $5,000.00 of each award until the final closeout monitoring has been successfully completed.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the time of final monitoring, recipients must provide documentation via OneDrive of all beneficiary files.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99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10F6-A9F4-CEA6-4A52-3F0B1F4B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required for Closeout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66EC-3C00-A1A1-997B-CA8F9C357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Beneficiary Documentation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Compliance Form #47</a:t>
            </a:r>
            <a:r>
              <a:rPr lang="en-US" sz="1400" dirty="0"/>
              <a:t>- OOR/Homebuyer Income Certification Form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Compliance Form #23- </a:t>
            </a:r>
            <a:r>
              <a:rPr lang="en-US" sz="1400" dirty="0"/>
              <a:t>Income Certification Questionnaire to be completed by all adult household members.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Compliance Form #21</a:t>
            </a:r>
            <a:r>
              <a:rPr lang="en-US" sz="1400" dirty="0"/>
              <a:t>- Student Status Verification to be completed by all adult household members.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Verification of 2 consecutive months proof of income for all adults or current award letter for unearned income.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Verification of 6 months assets for all adults. </a:t>
            </a:r>
          </a:p>
          <a:p>
            <a:pPr marL="461963" indent="0"/>
            <a:endParaRPr lang="en-US" sz="1400" dirty="0"/>
          </a:p>
          <a:p>
            <a:pPr marL="74771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946DE-DD24-27C1-BB37-456C954472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Unit/Award Specific  Documentation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Construction Contract(s)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Section 3 HUD Form 60002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Federal Contract Provisions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Release of funds letter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Proof of Performance Bond for the project (if applicable)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Subrecipient Agreement (if applicable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Verification of MBE/WBE/Veteran Owned Solicitation.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Proof of insurance, builder’s risk and property insurance through the P.O.A.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Procurement standards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Fair Housing and Equal Opportunity Documentation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Lead Based Paint disclosure (if applicable)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Affirmative Fair Housing Marketing Plan (if applicable)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URA (if applicable)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r>
              <a:rPr lang="en-US" sz="1400" dirty="0"/>
              <a:t>Property acquisition (if required) </a:t>
            </a:r>
          </a:p>
          <a:p>
            <a:pPr marL="74771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Final Draw Request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176091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Compliance will inform the developer when the final draw request may be made.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$5,000 retainage may then be claimed.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 is strongly encouraged that claims for retainage be submitted prior to contract expiration and before final monitoring. The Financial Operations team should deny the claim.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Once the developer is allowed to claim the retainage, the same claim can be resubmitted through IHCDA and should be processed.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Please note that claims can take up to 30 days to process.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97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Notice of Project Completion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176091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POA cannot start until the entire project is closed in IDIS – this means all units sold, the project has completed its final monitoring and all eligible claims have been paid.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Once the project is closed, IHCDA will issue a notice to the buyer, once the completion date is known, which will serve as an amendment to the HOME Homebuyer agreement.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3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Post-Closing Compliance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FC595-B504-380B-1767-4E25CA2A02E3}"/>
              </a:ext>
            </a:extLst>
          </p:cNvPr>
          <p:cNvSpPr txBox="1"/>
          <p:nvPr/>
        </p:nvSpPr>
        <p:spPr>
          <a:xfrm>
            <a:off x="379885" y="701225"/>
            <a:ext cx="7766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cap="none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Agenda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740789-59E5-97E4-D14F-46357B6C1171}"/>
              </a:ext>
            </a:extLst>
          </p:cNvPr>
          <p:cNvSpPr txBox="1">
            <a:spLocks/>
          </p:cNvSpPr>
          <p:nvPr/>
        </p:nvSpPr>
        <p:spPr>
          <a:xfrm>
            <a:off x="379884" y="1635759"/>
            <a:ext cx="8329775" cy="2414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Period of Affordability Determination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Recapture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Resale</a:t>
            </a: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Documentation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Lien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 Agreement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Completion Reporting</a:t>
            </a: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Final Draw Request</a:t>
            </a: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Project Monitoring &amp; Notice of Project Completion </a:t>
            </a:r>
          </a:p>
          <a:p>
            <a:pPr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On-Going Compliance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Annual Certification of Completion </a:t>
            </a:r>
          </a:p>
          <a:p>
            <a:pPr lvl="1">
              <a:defRPr/>
            </a:pPr>
            <a:r>
              <a:rPr lang="en-US" altLang="en-US" sz="16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Refinance and Subordination Requests</a:t>
            </a:r>
          </a:p>
          <a:p>
            <a:pPr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6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91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Annual Certification of Compliance 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176091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Homeowner must live in the HOME-assisted unit as their primary residence throughout the POA.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NOTE: There is NO income requirement under HOME Homebuyer after closing.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must receive yearly the “Homebuyer Activity Annual Certification of Compliance” throughout the POA.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will be providing more guidance on this later on how to submit the form and the timing of submission.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Refinance and Subordination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176091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During the POA, the homebuyer may refinance their first mortgage (the non-HOME debt) and request a subordination of their HOME loan.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will allow the refinancing to allow to owner to either obtain a lower interest rate, or, if there is sufficient equity, to take cash out for repairs or other catastrophic expenses.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Any cash out refinancing to the property must result in a total loan-to-value ratio of 90% or less. 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Total indebtedness may not exceed the value of the property; predatory lending and non-confirm loans are not permitted. 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98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Refinance and Subordination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176091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following must be submitted to IHCDA as part of the request: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Two bank statements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Copy of the LRCA and any amendments or addendums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Appraisal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Good Faith Estimate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1008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Estimated closing date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Name of lender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Amount of new loan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refinance/subordination request form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Current and new rate if applicable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Current and new monthly payments if applicable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staff may request additional information and documentation as part of their review.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04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Refinance and Subordination</a:t>
            </a:r>
            <a:endParaRPr lang="en-US" sz="32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388883" y="1176091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approved, IHCDA’s Legal Department will execute the Refinance/Subordination Agreement.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will be executed between IHCDA, the borrower and the lender.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Refinancing does not alter the POA on HOME.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IHCDA recommends that borrowers or lenders reach out to IHCDA at least two weeks prior to closing. </a:t>
            </a: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58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21B097-434E-1AB1-D070-0A4F95416BE8}"/>
              </a:ext>
            </a:extLst>
          </p:cNvPr>
          <p:cNvSpPr txBox="1"/>
          <p:nvPr/>
        </p:nvSpPr>
        <p:spPr>
          <a:xfrm>
            <a:off x="530653" y="1965107"/>
            <a:ext cx="836623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cs typeface="Arial" panose="020B0604020202020204" pitchFamily="34" charset="0"/>
              </a:rPr>
              <a:t>Upcoming Training – NONE!</a:t>
            </a:r>
          </a:p>
          <a:p>
            <a:endParaRPr lang="en-US" sz="35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3500" b="1" dirty="0">
                <a:solidFill>
                  <a:schemeClr val="bg1"/>
                </a:solidFill>
                <a:cs typeface="Arial" panose="020B0604020202020204" pitchFamily="34" charset="0"/>
              </a:rPr>
              <a:t>You’ve successfully completed this series! </a:t>
            </a:r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26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D6D73D-4200-AC2D-ADA6-F86C2594B1C1}"/>
              </a:ext>
            </a:extLst>
          </p:cNvPr>
          <p:cNvSpPr txBox="1"/>
          <p:nvPr/>
        </p:nvSpPr>
        <p:spPr bwMode="auto">
          <a:xfrm>
            <a:off x="581296" y="2273154"/>
            <a:ext cx="79988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Samantha Spergel</a:t>
            </a:r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Director of Real Estate Strategic Initiatives and Engagement</a:t>
            </a: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  <a:hlinkClick r:id="rId3"/>
              </a:rPr>
              <a:t>sspergel@ihcda.in.gov</a:t>
            </a:r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ea typeface="Calibri" pitchFamily="34" charset="0"/>
              <a:cs typeface="Arial" charset="0"/>
            </a:endParaRPr>
          </a:p>
          <a:p>
            <a:r>
              <a:rPr lang="en-US" sz="1600" dirty="0">
                <a:solidFill>
                  <a:schemeClr val="bg1"/>
                </a:solidFill>
                <a:ea typeface="Calibri" pitchFamily="34" charset="0"/>
                <a:cs typeface="Arial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BAD9D2-8578-6F83-6578-5091F3398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96" y="1004521"/>
            <a:ext cx="7772400" cy="1139841"/>
          </a:xfrm>
        </p:spPr>
        <p:txBody>
          <a:bodyPr/>
          <a:lstStyle/>
          <a:p>
            <a:r>
              <a:rPr lang="en-US" dirty="0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92384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A68D156-8246-41FE-934A-29BEE7F7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320" y="2029096"/>
            <a:ext cx="6252170" cy="1602644"/>
          </a:xfrm>
        </p:spPr>
        <p:txBody>
          <a:bodyPr/>
          <a:lstStyle/>
          <a:p>
            <a:r>
              <a:rPr lang="en-US" altLang="en-US" sz="36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Period of Affordability: Recapture v. </a:t>
            </a:r>
            <a:r>
              <a:rPr lang="en-US" altLang="en-US" sz="3200" cap="none" dirty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Resale </a:t>
            </a:r>
            <a:endParaRPr lang="en-US" altLang="en-US" cap="none" dirty="0"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2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What is the Period of Affordability?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Period of Affordability is the amount of time the unit is required to meet and maintain the HOME requirements.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 is based upon the amount of HOME investment in the property.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1BC6D1B-B9DE-A101-2B2D-BF4862AFA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18052"/>
              </p:ext>
            </p:extLst>
          </p:nvPr>
        </p:nvGraphicFramePr>
        <p:xfrm>
          <a:off x="1007953" y="3117158"/>
          <a:ext cx="6096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57801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8237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Affordability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66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$15,000-$40,000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7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3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63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What is the Period of Affordability?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amount of HOME investment to be used in the POA determination, however, is determined by the use of the Buyer Subsidy.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there is a Buyer Subsidy, then the POA is based on the amount of the Buyer Subsidy.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there is ONLY a Developer Subsidy, then the POA is based the total HOME investment to the property.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Developers may not elect to use Resale if there is a Buyer Subsidy. Developers are also not allowed to mix Resale and Recapture.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1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POA requirements  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new owner must maintain residency throughout the POA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Yearly certification required to be submitted to IHCDA </a:t>
            </a:r>
          </a:p>
          <a:p>
            <a:pPr lvl="1"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Unit must be primary residence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Non-compliance will trigger full repayment of the total HOME investment to IHCDA from the developer 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I.E. Buyer converts unit to rental, Air BnB, home is sold during POA but the recapture/resale provisions were not enforced. </a:t>
            </a:r>
          </a:p>
          <a:p>
            <a:pPr marL="457200" lvl="1" indent="0">
              <a:buNone/>
              <a:defRPr/>
            </a:pPr>
            <a:endParaRPr lang="en-US" altLang="en-US" sz="1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income certification after initial closing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1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Recapture and Resale Triggers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7602758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any of the following occurs during the POA, then the Recapture/Resale Provisions are triggered: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Homebuyer transfers or conveys the property by deed, land contract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Foreclosure proceedings are commenced against the property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Property is transferred by an instrument in lieu of foreclosure, or, 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title to the property is transferred from the homebuyer through other involuntary needs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FD5F56-5293-A414-C0EB-1DE629B58D1F}"/>
              </a:ext>
            </a:extLst>
          </p:cNvPr>
          <p:cNvSpPr txBox="1"/>
          <p:nvPr/>
        </p:nvSpPr>
        <p:spPr>
          <a:xfrm>
            <a:off x="388883" y="468760"/>
            <a:ext cx="83662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dirty="0">
                <a:solidFill>
                  <a:srgbClr val="9DA94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Recapture</a:t>
            </a:r>
            <a:endParaRPr lang="en-US" sz="3500" b="1" dirty="0">
              <a:solidFill>
                <a:srgbClr val="9DA9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978E4-EBCF-E5A2-2CE4-E9BEDEEBB7D4}"/>
              </a:ext>
            </a:extLst>
          </p:cNvPr>
          <p:cNvSpPr txBox="1">
            <a:spLocks/>
          </p:cNvSpPr>
          <p:nvPr/>
        </p:nvSpPr>
        <p:spPr>
          <a:xfrm>
            <a:off x="560182" y="1433999"/>
            <a:ext cx="3477664" cy="998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“Sell to anyone, for any price, but pay back the subsidy”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Requires use of HOME for Buyer subsidy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Amount of HOME on Lien and length of POA is based on Buyer Subsidy only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1800" dirty="0">
                <a:solidFill>
                  <a:srgbClr val="10345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Example: Lien is $25,200, POA of 10 years </a:t>
            </a:r>
          </a:p>
          <a:p>
            <a:pPr>
              <a:defRPr/>
            </a:pPr>
            <a:endParaRPr lang="en-US" altLang="en-US" sz="18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10345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DA5E9-CCA0-CCB9-BD3E-D6C7DDD56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161" y="2152126"/>
            <a:ext cx="3791479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0130"/>
      </p:ext>
    </p:extLst>
  </p:cSld>
  <p:clrMapOvr>
    <a:masterClrMapping/>
  </p:clrMapOvr>
</p:sld>
</file>

<file path=ppt/theme/theme1.xml><?xml version="1.0" encoding="utf-8"?>
<a:theme xmlns:a="http://schemas.openxmlformats.org/drawingml/2006/main" name="1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buFont typeface="Arial" charset="0"/>
          <a:buChar char="•"/>
          <a:defRPr sz="2400" dirty="0">
            <a:solidFill>
              <a:srgbClr val="003359"/>
            </a:solidFill>
            <a:ea typeface="Calibri" pitchFamily="34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ihcda theme 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lthiest Employers">
      <a:majorFont>
        <a:latin typeface="Frutiger LT Std 57 C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23952</TotalTime>
  <Words>1929</Words>
  <Application>Microsoft Office PowerPoint</Application>
  <PresentationFormat>On-screen Show (4:3)</PresentationFormat>
  <Paragraphs>382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Bold</vt:lpstr>
      <vt:lpstr>Calibri</vt:lpstr>
      <vt:lpstr>Frutiger LT Std 45 Light</vt:lpstr>
      <vt:lpstr>NeutraText-Demi</vt:lpstr>
      <vt:lpstr>1 ihcda theme one</vt:lpstr>
      <vt:lpstr>2 ihcda theme one</vt:lpstr>
      <vt:lpstr>IHCDA HOME Homebuyer Program   Post-Closing Requirements  Session 6 </vt:lpstr>
      <vt:lpstr>PowerPoint Presentation</vt:lpstr>
      <vt:lpstr>PowerPoint Presentation</vt:lpstr>
      <vt:lpstr>Period of Affordability: Recapture v. Resale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Post-Closing Documentation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Monitoring, Final Draw Request and Notice of Project Completion </vt:lpstr>
      <vt:lpstr>PowerPoint Presentation</vt:lpstr>
      <vt:lpstr>PowerPoint Presentation</vt:lpstr>
      <vt:lpstr>Documentation required for Closeout Monitoring</vt:lpstr>
      <vt:lpstr>PowerPoint Presentation</vt:lpstr>
      <vt:lpstr>PowerPoint Presentation</vt:lpstr>
      <vt:lpstr>Post-Closing Compliance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</vt:lpstr>
    </vt:vector>
  </TitlesOfParts>
  <Company>Ball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Spergel, Samantha</cp:lastModifiedBy>
  <cp:revision>742</cp:revision>
  <cp:lastPrinted>2016-02-18T15:02:06Z</cp:lastPrinted>
  <dcterms:created xsi:type="dcterms:W3CDTF">2009-09-03T19:15:51Z</dcterms:created>
  <dcterms:modified xsi:type="dcterms:W3CDTF">2023-09-25T13:27:18Z</dcterms:modified>
</cp:coreProperties>
</file>