
<file path=[Content_Types].xml><?xml version="1.0" encoding="utf-8"?>
<Types xmlns="http://schemas.openxmlformats.org/package/2006/content-types">
  <Default Extension="1" ContentType="image/jpeg"/>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279" r:id="rId3"/>
    <p:sldId id="260" r:id="rId4"/>
    <p:sldId id="280" r:id="rId5"/>
    <p:sldId id="264" r:id="rId6"/>
    <p:sldId id="282" r:id="rId7"/>
    <p:sldId id="281" r:id="rId8"/>
    <p:sldId id="262" r:id="rId9"/>
    <p:sldId id="265" r:id="rId10"/>
    <p:sldId id="273" r:id="rId11"/>
    <p:sldId id="271" r:id="rId12"/>
    <p:sldId id="276" r:id="rId13"/>
    <p:sldId id="257" r:id="rId14"/>
    <p:sldId id="278"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6092" autoAdjust="0"/>
  </p:normalViewPr>
  <p:slideViewPr>
    <p:cSldViewPr snapToGrid="0">
      <p:cViewPr varScale="1">
        <p:scale>
          <a:sx n="87" d="100"/>
          <a:sy n="87" d="100"/>
        </p:scale>
        <p:origin x="1512" y="7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3" d="100"/>
          <a:sy n="83" d="100"/>
        </p:scale>
        <p:origin x="321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g"/><Relationship Id="rId4" Type="http://schemas.openxmlformats.org/officeDocument/2006/relationships/image" Target="../media/image17.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g"/><Relationship Id="rId4" Type="http://schemas.openxmlformats.org/officeDocument/2006/relationships/image" Target="../media/image1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CF12E2-222B-47E9-84B2-8E5A95FEDE6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6B8C03F-3CF2-40A6-913F-4DED091D5B82}">
      <dgm:prSet/>
      <dgm:spPr/>
      <dgm:t>
        <a:bodyPr/>
        <a:lstStyle/>
        <a:p>
          <a:r>
            <a:rPr lang="en-US" dirty="0"/>
            <a:t>Improve budgeting</a:t>
          </a:r>
        </a:p>
      </dgm:t>
    </dgm:pt>
    <dgm:pt modelId="{C2C3CA8F-BF86-417C-BFC5-26437F84162A}" type="parTrans" cxnId="{19DAC11D-8CED-467D-9513-BBB7BCCCC534}">
      <dgm:prSet/>
      <dgm:spPr/>
      <dgm:t>
        <a:bodyPr/>
        <a:lstStyle/>
        <a:p>
          <a:endParaRPr lang="en-US"/>
        </a:p>
      </dgm:t>
    </dgm:pt>
    <dgm:pt modelId="{94DFCCC0-A2E4-45CD-9639-90ED6754ADAC}" type="sibTrans" cxnId="{19DAC11D-8CED-467D-9513-BBB7BCCCC534}">
      <dgm:prSet/>
      <dgm:spPr/>
      <dgm:t>
        <a:bodyPr/>
        <a:lstStyle/>
        <a:p>
          <a:endParaRPr lang="en-US"/>
        </a:p>
      </dgm:t>
    </dgm:pt>
    <dgm:pt modelId="{E137696A-8F6E-4CB7-ADE4-3FBB138F167A}">
      <dgm:prSet/>
      <dgm:spPr/>
      <dgm:t>
        <a:bodyPr/>
        <a:lstStyle/>
        <a:p>
          <a:r>
            <a:rPr lang="en-US" dirty="0"/>
            <a:t>Fill rates for orders increase</a:t>
          </a:r>
        </a:p>
      </dgm:t>
    </dgm:pt>
    <dgm:pt modelId="{05E3EEB1-7625-4E99-BC8B-3BB284CDEDD0}" type="parTrans" cxnId="{F251A237-6875-4D80-A2F5-AED14B373A84}">
      <dgm:prSet/>
      <dgm:spPr/>
      <dgm:t>
        <a:bodyPr/>
        <a:lstStyle/>
        <a:p>
          <a:endParaRPr lang="en-US"/>
        </a:p>
      </dgm:t>
    </dgm:pt>
    <dgm:pt modelId="{FE2FEB1B-F90D-464E-821F-21A10805A083}" type="sibTrans" cxnId="{F251A237-6875-4D80-A2F5-AED14B373A84}">
      <dgm:prSet/>
      <dgm:spPr/>
      <dgm:t>
        <a:bodyPr/>
        <a:lstStyle/>
        <a:p>
          <a:endParaRPr lang="en-US"/>
        </a:p>
      </dgm:t>
    </dgm:pt>
    <dgm:pt modelId="{C7A7DAA9-EBE2-4970-88FA-AE4E0A9105FB}">
      <dgm:prSet/>
      <dgm:spPr/>
      <dgm:t>
        <a:bodyPr/>
        <a:lstStyle/>
        <a:p>
          <a:r>
            <a:rPr lang="en-US" dirty="0"/>
            <a:t>Delivery schedules are met</a:t>
          </a:r>
        </a:p>
      </dgm:t>
    </dgm:pt>
    <dgm:pt modelId="{7B25BA8E-FA6D-4F36-BF82-72A6ECD4C9C6}" type="parTrans" cxnId="{96F200DD-6E19-485F-911F-A9B27F3BB189}">
      <dgm:prSet/>
      <dgm:spPr/>
      <dgm:t>
        <a:bodyPr/>
        <a:lstStyle/>
        <a:p>
          <a:endParaRPr lang="en-US"/>
        </a:p>
      </dgm:t>
    </dgm:pt>
    <dgm:pt modelId="{F5AF88E2-4CD6-459E-A8E0-9C88D90C3978}" type="sibTrans" cxnId="{96F200DD-6E19-485F-911F-A9B27F3BB189}">
      <dgm:prSet/>
      <dgm:spPr/>
      <dgm:t>
        <a:bodyPr/>
        <a:lstStyle/>
        <a:p>
          <a:endParaRPr lang="en-US"/>
        </a:p>
      </dgm:t>
    </dgm:pt>
    <dgm:pt modelId="{EC9BBED9-93B7-495D-9C47-293BC4371DEE}">
      <dgm:prSet/>
      <dgm:spPr/>
      <dgm:t>
        <a:bodyPr/>
        <a:lstStyle/>
        <a:p>
          <a:r>
            <a:rPr lang="en-US" dirty="0"/>
            <a:t>Reduces need to make menu changes</a:t>
          </a:r>
        </a:p>
      </dgm:t>
    </dgm:pt>
    <dgm:pt modelId="{904E1448-9B2F-4094-8F23-1BE6961DAC02}" type="parTrans" cxnId="{1ADCCF7C-52D1-41A2-82C0-E1A192FF65A0}">
      <dgm:prSet/>
      <dgm:spPr/>
      <dgm:t>
        <a:bodyPr/>
        <a:lstStyle/>
        <a:p>
          <a:endParaRPr lang="en-US"/>
        </a:p>
      </dgm:t>
    </dgm:pt>
    <dgm:pt modelId="{675821C3-FC4D-4C73-9D86-0BF0F44CB2EF}" type="sibTrans" cxnId="{1ADCCF7C-52D1-41A2-82C0-E1A192FF65A0}">
      <dgm:prSet/>
      <dgm:spPr/>
      <dgm:t>
        <a:bodyPr/>
        <a:lstStyle/>
        <a:p>
          <a:endParaRPr lang="en-US"/>
        </a:p>
      </dgm:t>
    </dgm:pt>
    <dgm:pt modelId="{C820275A-92A8-40F5-B122-35F3D8E66522}">
      <dgm:prSet/>
      <dgm:spPr/>
      <dgm:t>
        <a:bodyPr/>
        <a:lstStyle/>
        <a:p>
          <a:r>
            <a:rPr lang="en-US" dirty="0"/>
            <a:t>Save time in the long run!</a:t>
          </a:r>
        </a:p>
      </dgm:t>
    </dgm:pt>
    <dgm:pt modelId="{80740995-EFFE-4C13-B816-B0109D9BE1B2}" type="parTrans" cxnId="{FA3E8C30-5E6D-4A88-B791-59906974C473}">
      <dgm:prSet/>
      <dgm:spPr/>
      <dgm:t>
        <a:bodyPr/>
        <a:lstStyle/>
        <a:p>
          <a:endParaRPr lang="en-US"/>
        </a:p>
      </dgm:t>
    </dgm:pt>
    <dgm:pt modelId="{46A5149C-FF7D-4FF2-9520-FEC88704C0ED}" type="sibTrans" cxnId="{FA3E8C30-5E6D-4A88-B791-59906974C473}">
      <dgm:prSet/>
      <dgm:spPr/>
      <dgm:t>
        <a:bodyPr/>
        <a:lstStyle/>
        <a:p>
          <a:endParaRPr lang="en-US"/>
        </a:p>
      </dgm:t>
    </dgm:pt>
    <dgm:pt modelId="{55C1FAEC-554F-4DAA-B351-06483CCD435A}" type="pres">
      <dgm:prSet presAssocID="{A2CF12E2-222B-47E9-84B2-8E5A95FEDE65}" presName="Name0" presStyleCnt="0">
        <dgm:presLayoutVars>
          <dgm:chMax val="7"/>
          <dgm:dir/>
          <dgm:animLvl val="lvl"/>
          <dgm:resizeHandles val="exact"/>
        </dgm:presLayoutVars>
      </dgm:prSet>
      <dgm:spPr/>
    </dgm:pt>
    <dgm:pt modelId="{541CA2ED-839F-4749-9E49-1E9E7BDA8233}" type="pres">
      <dgm:prSet presAssocID="{A6B8C03F-3CF2-40A6-913F-4DED091D5B82}" presName="circle1" presStyleLbl="node1" presStyleIdx="0" presStyleCnt="5"/>
      <dgm:spPr/>
    </dgm:pt>
    <dgm:pt modelId="{4DA8872C-9375-4E00-9829-721343DD5EFF}" type="pres">
      <dgm:prSet presAssocID="{A6B8C03F-3CF2-40A6-913F-4DED091D5B82}" presName="space" presStyleCnt="0"/>
      <dgm:spPr/>
    </dgm:pt>
    <dgm:pt modelId="{7CA4F53E-2910-4F7E-AEB4-532ADB0BEFF5}" type="pres">
      <dgm:prSet presAssocID="{A6B8C03F-3CF2-40A6-913F-4DED091D5B82}" presName="rect1" presStyleLbl="alignAcc1" presStyleIdx="0" presStyleCnt="5"/>
      <dgm:spPr/>
    </dgm:pt>
    <dgm:pt modelId="{3D1A333A-D51A-4FF0-8CC5-9CA698C82724}" type="pres">
      <dgm:prSet presAssocID="{E137696A-8F6E-4CB7-ADE4-3FBB138F167A}" presName="vertSpace2" presStyleLbl="node1" presStyleIdx="0" presStyleCnt="5"/>
      <dgm:spPr/>
    </dgm:pt>
    <dgm:pt modelId="{383FB71A-ABFA-4059-BAED-747D6566F902}" type="pres">
      <dgm:prSet presAssocID="{E137696A-8F6E-4CB7-ADE4-3FBB138F167A}" presName="circle2" presStyleLbl="node1" presStyleIdx="1" presStyleCnt="5"/>
      <dgm:spPr/>
    </dgm:pt>
    <dgm:pt modelId="{EC8F3D42-A6FF-4A8A-83D1-97E3F840F9BB}" type="pres">
      <dgm:prSet presAssocID="{E137696A-8F6E-4CB7-ADE4-3FBB138F167A}" presName="rect2" presStyleLbl="alignAcc1" presStyleIdx="1" presStyleCnt="5"/>
      <dgm:spPr/>
    </dgm:pt>
    <dgm:pt modelId="{802233F1-C0FD-4BF0-B315-18CC896C6F81}" type="pres">
      <dgm:prSet presAssocID="{C7A7DAA9-EBE2-4970-88FA-AE4E0A9105FB}" presName="vertSpace3" presStyleLbl="node1" presStyleIdx="1" presStyleCnt="5"/>
      <dgm:spPr/>
    </dgm:pt>
    <dgm:pt modelId="{44EA67A5-8ED2-4F24-B127-5791846BF4E1}" type="pres">
      <dgm:prSet presAssocID="{C7A7DAA9-EBE2-4970-88FA-AE4E0A9105FB}" presName="circle3" presStyleLbl="node1" presStyleIdx="2" presStyleCnt="5"/>
      <dgm:spPr/>
    </dgm:pt>
    <dgm:pt modelId="{9F06CE9E-E16A-4456-9F8F-C68300D4B2B4}" type="pres">
      <dgm:prSet presAssocID="{C7A7DAA9-EBE2-4970-88FA-AE4E0A9105FB}" presName="rect3" presStyleLbl="alignAcc1" presStyleIdx="2" presStyleCnt="5" custLinFactNeighborX="81" custLinFactNeighborY="1003"/>
      <dgm:spPr/>
    </dgm:pt>
    <dgm:pt modelId="{469461EB-E243-4964-8116-CB73DFAF40F7}" type="pres">
      <dgm:prSet presAssocID="{EC9BBED9-93B7-495D-9C47-293BC4371DEE}" presName="vertSpace4" presStyleLbl="node1" presStyleIdx="2" presStyleCnt="5"/>
      <dgm:spPr/>
    </dgm:pt>
    <dgm:pt modelId="{A17C8E27-9854-40A9-A3AB-91978BD7982E}" type="pres">
      <dgm:prSet presAssocID="{EC9BBED9-93B7-495D-9C47-293BC4371DEE}" presName="circle4" presStyleLbl="node1" presStyleIdx="3" presStyleCnt="5"/>
      <dgm:spPr/>
    </dgm:pt>
    <dgm:pt modelId="{182288E9-FBC5-405A-8A4F-EFF9F497E7CB}" type="pres">
      <dgm:prSet presAssocID="{EC9BBED9-93B7-495D-9C47-293BC4371DEE}" presName="rect4" presStyleLbl="alignAcc1" presStyleIdx="3" presStyleCnt="5"/>
      <dgm:spPr/>
    </dgm:pt>
    <dgm:pt modelId="{2CF7EF29-2FDD-48D8-B867-6DEC477EC00E}" type="pres">
      <dgm:prSet presAssocID="{C820275A-92A8-40F5-B122-35F3D8E66522}" presName="vertSpace5" presStyleLbl="node1" presStyleIdx="3" presStyleCnt="5"/>
      <dgm:spPr/>
    </dgm:pt>
    <dgm:pt modelId="{72288456-62C1-4ECA-B9E3-42B0C7BC6809}" type="pres">
      <dgm:prSet presAssocID="{C820275A-92A8-40F5-B122-35F3D8E66522}" presName="circle5" presStyleLbl="node1" presStyleIdx="4" presStyleCnt="5"/>
      <dgm:spPr/>
    </dgm:pt>
    <dgm:pt modelId="{5AEE309A-2845-4706-BD67-12E0F2321197}" type="pres">
      <dgm:prSet presAssocID="{C820275A-92A8-40F5-B122-35F3D8E66522}" presName="rect5" presStyleLbl="alignAcc1" presStyleIdx="4" presStyleCnt="5"/>
      <dgm:spPr/>
    </dgm:pt>
    <dgm:pt modelId="{5D48CB59-2B84-4481-A591-B7519B44DB0C}" type="pres">
      <dgm:prSet presAssocID="{A6B8C03F-3CF2-40A6-913F-4DED091D5B82}" presName="rect1ParTxNoCh" presStyleLbl="alignAcc1" presStyleIdx="4" presStyleCnt="5">
        <dgm:presLayoutVars>
          <dgm:chMax val="1"/>
          <dgm:bulletEnabled val="1"/>
        </dgm:presLayoutVars>
      </dgm:prSet>
      <dgm:spPr/>
    </dgm:pt>
    <dgm:pt modelId="{FD57DB8D-5D75-420B-A576-C6AEB9CD3FE6}" type="pres">
      <dgm:prSet presAssocID="{E137696A-8F6E-4CB7-ADE4-3FBB138F167A}" presName="rect2ParTxNoCh" presStyleLbl="alignAcc1" presStyleIdx="4" presStyleCnt="5">
        <dgm:presLayoutVars>
          <dgm:chMax val="1"/>
          <dgm:bulletEnabled val="1"/>
        </dgm:presLayoutVars>
      </dgm:prSet>
      <dgm:spPr/>
    </dgm:pt>
    <dgm:pt modelId="{1EA6DD50-9676-4156-8AE2-C9CA84ECFC04}" type="pres">
      <dgm:prSet presAssocID="{C7A7DAA9-EBE2-4970-88FA-AE4E0A9105FB}" presName="rect3ParTxNoCh" presStyleLbl="alignAcc1" presStyleIdx="4" presStyleCnt="5">
        <dgm:presLayoutVars>
          <dgm:chMax val="1"/>
          <dgm:bulletEnabled val="1"/>
        </dgm:presLayoutVars>
      </dgm:prSet>
      <dgm:spPr/>
    </dgm:pt>
    <dgm:pt modelId="{02A58786-80D7-4714-B42D-0499900FE667}" type="pres">
      <dgm:prSet presAssocID="{EC9BBED9-93B7-495D-9C47-293BC4371DEE}" presName="rect4ParTxNoCh" presStyleLbl="alignAcc1" presStyleIdx="4" presStyleCnt="5">
        <dgm:presLayoutVars>
          <dgm:chMax val="1"/>
          <dgm:bulletEnabled val="1"/>
        </dgm:presLayoutVars>
      </dgm:prSet>
      <dgm:spPr/>
    </dgm:pt>
    <dgm:pt modelId="{72FBDDE6-9EB4-4746-A6DE-03C6BBDE3F37}" type="pres">
      <dgm:prSet presAssocID="{C820275A-92A8-40F5-B122-35F3D8E66522}" presName="rect5ParTxNoCh" presStyleLbl="alignAcc1" presStyleIdx="4" presStyleCnt="5">
        <dgm:presLayoutVars>
          <dgm:chMax val="1"/>
          <dgm:bulletEnabled val="1"/>
        </dgm:presLayoutVars>
      </dgm:prSet>
      <dgm:spPr/>
    </dgm:pt>
  </dgm:ptLst>
  <dgm:cxnLst>
    <dgm:cxn modelId="{40649109-D8E1-4A80-B1DD-FD4AD639B8A6}" type="presOf" srcId="{C820275A-92A8-40F5-B122-35F3D8E66522}" destId="{5AEE309A-2845-4706-BD67-12E0F2321197}" srcOrd="0" destOrd="0" presId="urn:microsoft.com/office/officeart/2005/8/layout/target3"/>
    <dgm:cxn modelId="{7332200B-93F4-47A7-B058-6728BC0631DB}" type="presOf" srcId="{EC9BBED9-93B7-495D-9C47-293BC4371DEE}" destId="{182288E9-FBC5-405A-8A4F-EFF9F497E7CB}" srcOrd="0" destOrd="0" presId="urn:microsoft.com/office/officeart/2005/8/layout/target3"/>
    <dgm:cxn modelId="{2CCDD20F-6D1E-4B63-9E38-B2554D99A627}" type="presOf" srcId="{A2CF12E2-222B-47E9-84B2-8E5A95FEDE65}" destId="{55C1FAEC-554F-4DAA-B351-06483CCD435A}" srcOrd="0" destOrd="0" presId="urn:microsoft.com/office/officeart/2005/8/layout/target3"/>
    <dgm:cxn modelId="{19DAC11D-8CED-467D-9513-BBB7BCCCC534}" srcId="{A2CF12E2-222B-47E9-84B2-8E5A95FEDE65}" destId="{A6B8C03F-3CF2-40A6-913F-4DED091D5B82}" srcOrd="0" destOrd="0" parTransId="{C2C3CA8F-BF86-417C-BFC5-26437F84162A}" sibTransId="{94DFCCC0-A2E4-45CD-9639-90ED6754ADAC}"/>
    <dgm:cxn modelId="{FA3E8C30-5E6D-4A88-B791-59906974C473}" srcId="{A2CF12E2-222B-47E9-84B2-8E5A95FEDE65}" destId="{C820275A-92A8-40F5-B122-35F3D8E66522}" srcOrd="4" destOrd="0" parTransId="{80740995-EFFE-4C13-B816-B0109D9BE1B2}" sibTransId="{46A5149C-FF7D-4FF2-9520-FEC88704C0ED}"/>
    <dgm:cxn modelId="{F251A237-6875-4D80-A2F5-AED14B373A84}" srcId="{A2CF12E2-222B-47E9-84B2-8E5A95FEDE65}" destId="{E137696A-8F6E-4CB7-ADE4-3FBB138F167A}" srcOrd="1" destOrd="0" parTransId="{05E3EEB1-7625-4E99-BC8B-3BB284CDEDD0}" sibTransId="{FE2FEB1B-F90D-464E-821F-21A10805A083}"/>
    <dgm:cxn modelId="{39B50A45-00A8-42EC-AD14-A4341029DFA3}" type="presOf" srcId="{A6B8C03F-3CF2-40A6-913F-4DED091D5B82}" destId="{5D48CB59-2B84-4481-A591-B7519B44DB0C}" srcOrd="1" destOrd="0" presId="urn:microsoft.com/office/officeart/2005/8/layout/target3"/>
    <dgm:cxn modelId="{D90DD96C-4B7A-4D89-9EE8-1F3B30D11CE3}" type="presOf" srcId="{C7A7DAA9-EBE2-4970-88FA-AE4E0A9105FB}" destId="{9F06CE9E-E16A-4456-9F8F-C68300D4B2B4}" srcOrd="0" destOrd="0" presId="urn:microsoft.com/office/officeart/2005/8/layout/target3"/>
    <dgm:cxn modelId="{1ADCCF7C-52D1-41A2-82C0-E1A192FF65A0}" srcId="{A2CF12E2-222B-47E9-84B2-8E5A95FEDE65}" destId="{EC9BBED9-93B7-495D-9C47-293BC4371DEE}" srcOrd="3" destOrd="0" parTransId="{904E1448-9B2F-4094-8F23-1BE6961DAC02}" sibTransId="{675821C3-FC4D-4C73-9D86-0BF0F44CB2EF}"/>
    <dgm:cxn modelId="{B242D1B8-2290-414C-9524-3E2A4096458A}" type="presOf" srcId="{C820275A-92A8-40F5-B122-35F3D8E66522}" destId="{72FBDDE6-9EB4-4746-A6DE-03C6BBDE3F37}" srcOrd="1" destOrd="0" presId="urn:microsoft.com/office/officeart/2005/8/layout/target3"/>
    <dgm:cxn modelId="{958E7EC8-4181-4392-AC15-F263921F1295}" type="presOf" srcId="{A6B8C03F-3CF2-40A6-913F-4DED091D5B82}" destId="{7CA4F53E-2910-4F7E-AEB4-532ADB0BEFF5}" srcOrd="0" destOrd="0" presId="urn:microsoft.com/office/officeart/2005/8/layout/target3"/>
    <dgm:cxn modelId="{D6A083D2-C30F-4569-9F82-8DC57FD2A095}" type="presOf" srcId="{C7A7DAA9-EBE2-4970-88FA-AE4E0A9105FB}" destId="{1EA6DD50-9676-4156-8AE2-C9CA84ECFC04}" srcOrd="1" destOrd="0" presId="urn:microsoft.com/office/officeart/2005/8/layout/target3"/>
    <dgm:cxn modelId="{96F200DD-6E19-485F-911F-A9B27F3BB189}" srcId="{A2CF12E2-222B-47E9-84B2-8E5A95FEDE65}" destId="{C7A7DAA9-EBE2-4970-88FA-AE4E0A9105FB}" srcOrd="2" destOrd="0" parTransId="{7B25BA8E-FA6D-4F36-BF82-72A6ECD4C9C6}" sibTransId="{F5AF88E2-4CD6-459E-A8E0-9C88D90C3978}"/>
    <dgm:cxn modelId="{F8E634E8-4AE6-4B4A-A92F-BB8089A95F37}" type="presOf" srcId="{E137696A-8F6E-4CB7-ADE4-3FBB138F167A}" destId="{EC8F3D42-A6FF-4A8A-83D1-97E3F840F9BB}" srcOrd="0" destOrd="0" presId="urn:microsoft.com/office/officeart/2005/8/layout/target3"/>
    <dgm:cxn modelId="{F4E1E9F1-8E98-419D-ABAE-58F635A3D611}" type="presOf" srcId="{E137696A-8F6E-4CB7-ADE4-3FBB138F167A}" destId="{FD57DB8D-5D75-420B-A576-C6AEB9CD3FE6}" srcOrd="1" destOrd="0" presId="urn:microsoft.com/office/officeart/2005/8/layout/target3"/>
    <dgm:cxn modelId="{6CB5B8F4-90F5-4ADF-931A-48C513F03643}" type="presOf" srcId="{EC9BBED9-93B7-495D-9C47-293BC4371DEE}" destId="{02A58786-80D7-4714-B42D-0499900FE667}" srcOrd="1" destOrd="0" presId="urn:microsoft.com/office/officeart/2005/8/layout/target3"/>
    <dgm:cxn modelId="{8EF356F8-6240-4E3C-8082-306928E5FB92}" type="presParOf" srcId="{55C1FAEC-554F-4DAA-B351-06483CCD435A}" destId="{541CA2ED-839F-4749-9E49-1E9E7BDA8233}" srcOrd="0" destOrd="0" presId="urn:microsoft.com/office/officeart/2005/8/layout/target3"/>
    <dgm:cxn modelId="{8699668D-D6BF-4E4F-9AF0-75F1C202096E}" type="presParOf" srcId="{55C1FAEC-554F-4DAA-B351-06483CCD435A}" destId="{4DA8872C-9375-4E00-9829-721343DD5EFF}" srcOrd="1" destOrd="0" presId="urn:microsoft.com/office/officeart/2005/8/layout/target3"/>
    <dgm:cxn modelId="{43E8808B-CE79-42F8-BE83-228407E29EBB}" type="presParOf" srcId="{55C1FAEC-554F-4DAA-B351-06483CCD435A}" destId="{7CA4F53E-2910-4F7E-AEB4-532ADB0BEFF5}" srcOrd="2" destOrd="0" presId="urn:microsoft.com/office/officeart/2005/8/layout/target3"/>
    <dgm:cxn modelId="{D017DE5F-1F32-4B24-ABC7-D42A61D68D72}" type="presParOf" srcId="{55C1FAEC-554F-4DAA-B351-06483CCD435A}" destId="{3D1A333A-D51A-4FF0-8CC5-9CA698C82724}" srcOrd="3" destOrd="0" presId="urn:microsoft.com/office/officeart/2005/8/layout/target3"/>
    <dgm:cxn modelId="{09D611CB-8299-4921-97AE-5D729ECD0C2B}" type="presParOf" srcId="{55C1FAEC-554F-4DAA-B351-06483CCD435A}" destId="{383FB71A-ABFA-4059-BAED-747D6566F902}" srcOrd="4" destOrd="0" presId="urn:microsoft.com/office/officeart/2005/8/layout/target3"/>
    <dgm:cxn modelId="{B3819D1B-E01B-443A-8522-444C1BD33861}" type="presParOf" srcId="{55C1FAEC-554F-4DAA-B351-06483CCD435A}" destId="{EC8F3D42-A6FF-4A8A-83D1-97E3F840F9BB}" srcOrd="5" destOrd="0" presId="urn:microsoft.com/office/officeart/2005/8/layout/target3"/>
    <dgm:cxn modelId="{B3813260-BCE8-441C-A3BD-501053658818}" type="presParOf" srcId="{55C1FAEC-554F-4DAA-B351-06483CCD435A}" destId="{802233F1-C0FD-4BF0-B315-18CC896C6F81}" srcOrd="6" destOrd="0" presId="urn:microsoft.com/office/officeart/2005/8/layout/target3"/>
    <dgm:cxn modelId="{1269A1F6-B4FD-40FD-A930-50FA6388A1B6}" type="presParOf" srcId="{55C1FAEC-554F-4DAA-B351-06483CCD435A}" destId="{44EA67A5-8ED2-4F24-B127-5791846BF4E1}" srcOrd="7" destOrd="0" presId="urn:microsoft.com/office/officeart/2005/8/layout/target3"/>
    <dgm:cxn modelId="{739BF3E1-B405-4D2B-A0E0-B3FB5E3A3014}" type="presParOf" srcId="{55C1FAEC-554F-4DAA-B351-06483CCD435A}" destId="{9F06CE9E-E16A-4456-9F8F-C68300D4B2B4}" srcOrd="8" destOrd="0" presId="urn:microsoft.com/office/officeart/2005/8/layout/target3"/>
    <dgm:cxn modelId="{8D2B688E-0B6E-4E52-A049-66D09EDA0B28}" type="presParOf" srcId="{55C1FAEC-554F-4DAA-B351-06483CCD435A}" destId="{469461EB-E243-4964-8116-CB73DFAF40F7}" srcOrd="9" destOrd="0" presId="urn:microsoft.com/office/officeart/2005/8/layout/target3"/>
    <dgm:cxn modelId="{ABF89101-CDDB-4310-AF4D-7FBC7DFDDE14}" type="presParOf" srcId="{55C1FAEC-554F-4DAA-B351-06483CCD435A}" destId="{A17C8E27-9854-40A9-A3AB-91978BD7982E}" srcOrd="10" destOrd="0" presId="urn:microsoft.com/office/officeart/2005/8/layout/target3"/>
    <dgm:cxn modelId="{07AAEAA6-E2E4-4837-8E97-39CC53938D26}" type="presParOf" srcId="{55C1FAEC-554F-4DAA-B351-06483CCD435A}" destId="{182288E9-FBC5-405A-8A4F-EFF9F497E7CB}" srcOrd="11" destOrd="0" presId="urn:microsoft.com/office/officeart/2005/8/layout/target3"/>
    <dgm:cxn modelId="{4BB4CF8D-9543-4A4E-A724-72165F39B986}" type="presParOf" srcId="{55C1FAEC-554F-4DAA-B351-06483CCD435A}" destId="{2CF7EF29-2FDD-48D8-B867-6DEC477EC00E}" srcOrd="12" destOrd="0" presId="urn:microsoft.com/office/officeart/2005/8/layout/target3"/>
    <dgm:cxn modelId="{6D700B18-C38D-42E5-B330-32A16145BA8C}" type="presParOf" srcId="{55C1FAEC-554F-4DAA-B351-06483CCD435A}" destId="{72288456-62C1-4ECA-B9E3-42B0C7BC6809}" srcOrd="13" destOrd="0" presId="urn:microsoft.com/office/officeart/2005/8/layout/target3"/>
    <dgm:cxn modelId="{EBDA91CC-89D4-4B32-B53C-6199CC2B1764}" type="presParOf" srcId="{55C1FAEC-554F-4DAA-B351-06483CCD435A}" destId="{5AEE309A-2845-4706-BD67-12E0F2321197}" srcOrd="14" destOrd="0" presId="urn:microsoft.com/office/officeart/2005/8/layout/target3"/>
    <dgm:cxn modelId="{7AA3690F-A263-417F-A19D-F754579BCDF0}" type="presParOf" srcId="{55C1FAEC-554F-4DAA-B351-06483CCD435A}" destId="{5D48CB59-2B84-4481-A591-B7519B44DB0C}" srcOrd="15" destOrd="0" presId="urn:microsoft.com/office/officeart/2005/8/layout/target3"/>
    <dgm:cxn modelId="{AC8F5409-C427-4B9B-A8AA-2EA1E8016E92}" type="presParOf" srcId="{55C1FAEC-554F-4DAA-B351-06483CCD435A}" destId="{FD57DB8D-5D75-420B-A576-C6AEB9CD3FE6}" srcOrd="16" destOrd="0" presId="urn:microsoft.com/office/officeart/2005/8/layout/target3"/>
    <dgm:cxn modelId="{22F94599-C204-4D22-8BCB-A7A79ED8BDDE}" type="presParOf" srcId="{55C1FAEC-554F-4DAA-B351-06483CCD435A}" destId="{1EA6DD50-9676-4156-8AE2-C9CA84ECFC04}" srcOrd="17" destOrd="0" presId="urn:microsoft.com/office/officeart/2005/8/layout/target3"/>
    <dgm:cxn modelId="{B6C3F8F0-167B-4A74-83A4-FA84D2552A6C}" type="presParOf" srcId="{55C1FAEC-554F-4DAA-B351-06483CCD435A}" destId="{02A58786-80D7-4714-B42D-0499900FE667}" srcOrd="18" destOrd="0" presId="urn:microsoft.com/office/officeart/2005/8/layout/target3"/>
    <dgm:cxn modelId="{4523F47E-E8D1-4D52-9CB2-67CEFCF73168}" type="presParOf" srcId="{55C1FAEC-554F-4DAA-B351-06483CCD435A}" destId="{72FBDDE6-9EB4-4746-A6DE-03C6BBDE3F37}"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F036C1-BA0E-4590-AC8C-4F6FBEB57B3C}" type="doc">
      <dgm:prSet loTypeId="urn:microsoft.com/office/officeart/2005/8/layout/hList7" loCatId="list" qsTypeId="urn:microsoft.com/office/officeart/2005/8/quickstyle/simple3" qsCatId="simple" csTypeId="urn:microsoft.com/office/officeart/2005/8/colors/accent1_2" csCatId="accent1" phldr="1"/>
      <dgm:spPr/>
      <dgm:t>
        <a:bodyPr/>
        <a:lstStyle/>
        <a:p>
          <a:endParaRPr lang="en-US"/>
        </a:p>
      </dgm:t>
    </dgm:pt>
    <dgm:pt modelId="{C4290428-CE0C-40A1-933C-1099B55447DA}">
      <dgm:prSet/>
      <dgm:spPr/>
      <dgm:t>
        <a:bodyPr/>
        <a:lstStyle/>
        <a:p>
          <a:r>
            <a:rPr lang="en-US"/>
            <a:t>Recipient Agency </a:t>
          </a:r>
        </a:p>
      </dgm:t>
    </dgm:pt>
    <dgm:pt modelId="{435BC761-182F-409D-88B1-7AFAAB7661A0}" type="parTrans" cxnId="{6FC16577-11F3-4C25-A8B0-ACA7547B3D23}">
      <dgm:prSet/>
      <dgm:spPr/>
      <dgm:t>
        <a:bodyPr/>
        <a:lstStyle/>
        <a:p>
          <a:endParaRPr lang="en-US"/>
        </a:p>
      </dgm:t>
    </dgm:pt>
    <dgm:pt modelId="{D68F683C-F4A5-45E5-98BB-22D3869E21B1}" type="sibTrans" cxnId="{6FC16577-11F3-4C25-A8B0-ACA7547B3D23}">
      <dgm:prSet/>
      <dgm:spPr/>
      <dgm:t>
        <a:bodyPr/>
        <a:lstStyle/>
        <a:p>
          <a:endParaRPr lang="en-US"/>
        </a:p>
      </dgm:t>
    </dgm:pt>
    <dgm:pt modelId="{9F693ED3-B28C-4E85-B844-DC20D0AC74CC}">
      <dgm:prSet/>
      <dgm:spPr/>
      <dgm:t>
        <a:bodyPr/>
        <a:lstStyle/>
        <a:p>
          <a:r>
            <a:rPr lang="en-US"/>
            <a:t>Processor</a:t>
          </a:r>
        </a:p>
      </dgm:t>
    </dgm:pt>
    <dgm:pt modelId="{FAFFE2F9-3424-4292-BED2-9BCAB1F665D1}" type="parTrans" cxnId="{C80D5C49-E554-4F86-A9D7-978B648B578D}">
      <dgm:prSet/>
      <dgm:spPr/>
      <dgm:t>
        <a:bodyPr/>
        <a:lstStyle/>
        <a:p>
          <a:endParaRPr lang="en-US"/>
        </a:p>
      </dgm:t>
    </dgm:pt>
    <dgm:pt modelId="{79A0CBD1-3D1A-4ACB-9F34-6F23A51D864D}" type="sibTrans" cxnId="{C80D5C49-E554-4F86-A9D7-978B648B578D}">
      <dgm:prSet/>
      <dgm:spPr/>
      <dgm:t>
        <a:bodyPr/>
        <a:lstStyle/>
        <a:p>
          <a:endParaRPr lang="en-US"/>
        </a:p>
      </dgm:t>
    </dgm:pt>
    <dgm:pt modelId="{5F20E76F-8CB0-41A8-8DA8-1C286482BFB8}">
      <dgm:prSet/>
      <dgm:spPr/>
      <dgm:t>
        <a:bodyPr/>
        <a:lstStyle/>
        <a:p>
          <a:r>
            <a:rPr lang="en-US"/>
            <a:t>Broker</a:t>
          </a:r>
        </a:p>
      </dgm:t>
    </dgm:pt>
    <dgm:pt modelId="{0292D239-5339-47AB-8C2A-33B3D5876BD6}" type="parTrans" cxnId="{678D8512-B799-407D-BEB8-31A5AFA6977D}">
      <dgm:prSet/>
      <dgm:spPr/>
      <dgm:t>
        <a:bodyPr/>
        <a:lstStyle/>
        <a:p>
          <a:endParaRPr lang="en-US"/>
        </a:p>
      </dgm:t>
    </dgm:pt>
    <dgm:pt modelId="{832F0DA3-5789-4887-80EF-9AAEC16F449F}" type="sibTrans" cxnId="{678D8512-B799-407D-BEB8-31A5AFA6977D}">
      <dgm:prSet/>
      <dgm:spPr/>
      <dgm:t>
        <a:bodyPr/>
        <a:lstStyle/>
        <a:p>
          <a:endParaRPr lang="en-US"/>
        </a:p>
      </dgm:t>
    </dgm:pt>
    <dgm:pt modelId="{C9ADF7DB-BC8C-4824-B401-ED28FD1E8CAD}">
      <dgm:prSet/>
      <dgm:spPr/>
      <dgm:t>
        <a:bodyPr/>
        <a:lstStyle/>
        <a:p>
          <a:r>
            <a:rPr lang="en-US"/>
            <a:t>Distributor</a:t>
          </a:r>
        </a:p>
      </dgm:t>
    </dgm:pt>
    <dgm:pt modelId="{203B47F5-9026-4D8B-BDB5-2537D640C226}" type="parTrans" cxnId="{1DC2BF1D-09FC-4C8C-9232-2ACB810016B2}">
      <dgm:prSet/>
      <dgm:spPr/>
      <dgm:t>
        <a:bodyPr/>
        <a:lstStyle/>
        <a:p>
          <a:endParaRPr lang="en-US"/>
        </a:p>
      </dgm:t>
    </dgm:pt>
    <dgm:pt modelId="{06359393-7A26-4DC9-B4F6-9675725634B1}" type="sibTrans" cxnId="{1DC2BF1D-09FC-4C8C-9232-2ACB810016B2}">
      <dgm:prSet/>
      <dgm:spPr/>
      <dgm:t>
        <a:bodyPr/>
        <a:lstStyle/>
        <a:p>
          <a:endParaRPr lang="en-US"/>
        </a:p>
      </dgm:t>
    </dgm:pt>
    <dgm:pt modelId="{08933D77-C957-41B6-A88E-5BB6D79411F2}" type="pres">
      <dgm:prSet presAssocID="{84F036C1-BA0E-4590-AC8C-4F6FBEB57B3C}" presName="Name0" presStyleCnt="0">
        <dgm:presLayoutVars>
          <dgm:dir/>
          <dgm:resizeHandles val="exact"/>
        </dgm:presLayoutVars>
      </dgm:prSet>
      <dgm:spPr/>
    </dgm:pt>
    <dgm:pt modelId="{CE06D44F-F584-40F8-A326-F89AE8DCA822}" type="pres">
      <dgm:prSet presAssocID="{84F036C1-BA0E-4590-AC8C-4F6FBEB57B3C}" presName="fgShape" presStyleLbl="fgShp" presStyleIdx="0" presStyleCnt="1"/>
      <dgm:spPr/>
    </dgm:pt>
    <dgm:pt modelId="{540F3F84-ACB9-43BE-9DE5-F87192676912}" type="pres">
      <dgm:prSet presAssocID="{84F036C1-BA0E-4590-AC8C-4F6FBEB57B3C}" presName="linComp" presStyleCnt="0"/>
      <dgm:spPr/>
    </dgm:pt>
    <dgm:pt modelId="{B8AC4C43-2388-4B30-8AC7-A5DB3E5E68D1}" type="pres">
      <dgm:prSet presAssocID="{C4290428-CE0C-40A1-933C-1099B55447DA}" presName="compNode" presStyleCnt="0"/>
      <dgm:spPr/>
    </dgm:pt>
    <dgm:pt modelId="{3198EE81-D10F-422D-98B6-22D2D2BB7A72}" type="pres">
      <dgm:prSet presAssocID="{C4290428-CE0C-40A1-933C-1099B55447DA}" presName="bkgdShape" presStyleLbl="node1" presStyleIdx="0" presStyleCnt="4"/>
      <dgm:spPr/>
    </dgm:pt>
    <dgm:pt modelId="{AB4AAE24-7B30-4DF7-9B02-50F97C8B3C61}" type="pres">
      <dgm:prSet presAssocID="{C4290428-CE0C-40A1-933C-1099B55447DA}" presName="nodeTx" presStyleLbl="node1" presStyleIdx="0" presStyleCnt="4">
        <dgm:presLayoutVars>
          <dgm:bulletEnabled val="1"/>
        </dgm:presLayoutVars>
      </dgm:prSet>
      <dgm:spPr/>
    </dgm:pt>
    <dgm:pt modelId="{894A8E53-F5CD-458C-A544-EAA886F2DF12}" type="pres">
      <dgm:prSet presAssocID="{C4290428-CE0C-40A1-933C-1099B55447DA}" presName="invisiNode" presStyleLbl="node1" presStyleIdx="0" presStyleCnt="4"/>
      <dgm:spPr/>
    </dgm:pt>
    <dgm:pt modelId="{18B13E24-36A4-415B-AF15-0F53915211F8}" type="pres">
      <dgm:prSet presAssocID="{C4290428-CE0C-40A1-933C-1099B55447DA}" presName="imagNode" presStyleLbl="fgImgPlace1" presStyleIdx="0" presStyleCnt="4"/>
      <dgm:spPr>
        <a:blipFill>
          <a:blip xmlns:r="http://schemas.openxmlformats.org/officeDocument/2006/relationships" r:embed="rId1"/>
          <a:srcRect/>
          <a:stretch>
            <a:fillRect l="-11000" r="-11000"/>
          </a:stretch>
        </a:blipFill>
      </dgm:spPr>
    </dgm:pt>
    <dgm:pt modelId="{3A592EA5-E170-459B-A1F9-AE2E25DEA389}" type="pres">
      <dgm:prSet presAssocID="{D68F683C-F4A5-45E5-98BB-22D3869E21B1}" presName="sibTrans" presStyleLbl="sibTrans2D1" presStyleIdx="0" presStyleCnt="0"/>
      <dgm:spPr/>
    </dgm:pt>
    <dgm:pt modelId="{E19EEF27-ED0D-4430-9E11-1C1AFA800D5E}" type="pres">
      <dgm:prSet presAssocID="{9F693ED3-B28C-4E85-B844-DC20D0AC74CC}" presName="compNode" presStyleCnt="0"/>
      <dgm:spPr/>
    </dgm:pt>
    <dgm:pt modelId="{999A6856-4C31-414E-8AA8-CF4C7EFF2213}" type="pres">
      <dgm:prSet presAssocID="{9F693ED3-B28C-4E85-B844-DC20D0AC74CC}" presName="bkgdShape" presStyleLbl="node1" presStyleIdx="1" presStyleCnt="4"/>
      <dgm:spPr/>
    </dgm:pt>
    <dgm:pt modelId="{17B0D655-25DC-46F8-87E0-E4E2ACC6D829}" type="pres">
      <dgm:prSet presAssocID="{9F693ED3-B28C-4E85-B844-DC20D0AC74CC}" presName="nodeTx" presStyleLbl="node1" presStyleIdx="1" presStyleCnt="4">
        <dgm:presLayoutVars>
          <dgm:bulletEnabled val="1"/>
        </dgm:presLayoutVars>
      </dgm:prSet>
      <dgm:spPr/>
    </dgm:pt>
    <dgm:pt modelId="{9C5E4FA3-E1B8-4DAF-8630-44A0C4B94B9A}" type="pres">
      <dgm:prSet presAssocID="{9F693ED3-B28C-4E85-B844-DC20D0AC74CC}" presName="invisiNode" presStyleLbl="node1" presStyleIdx="1" presStyleCnt="4"/>
      <dgm:spPr/>
    </dgm:pt>
    <dgm:pt modelId="{100FBAB1-3077-42FA-9909-38961F529BA5}" type="pres">
      <dgm:prSet presAssocID="{9F693ED3-B28C-4E85-B844-DC20D0AC74CC}" presName="imagNode" presStyleLbl="fgImgPlace1" presStyleIdx="1" presStyleCnt="4"/>
      <dgm:spPr>
        <a:blipFill>
          <a:blip xmlns:r="http://schemas.openxmlformats.org/officeDocument/2006/relationships" r:embed="rId2"/>
          <a:srcRect/>
          <a:stretch>
            <a:fillRect/>
          </a:stretch>
        </a:blipFill>
      </dgm:spPr>
    </dgm:pt>
    <dgm:pt modelId="{9500F020-457B-4A33-ADE2-9C41FAB4344B}" type="pres">
      <dgm:prSet presAssocID="{79A0CBD1-3D1A-4ACB-9F34-6F23A51D864D}" presName="sibTrans" presStyleLbl="sibTrans2D1" presStyleIdx="0" presStyleCnt="0"/>
      <dgm:spPr/>
    </dgm:pt>
    <dgm:pt modelId="{AC9B5716-C3CE-43BE-82EE-CBF701C9909D}" type="pres">
      <dgm:prSet presAssocID="{5F20E76F-8CB0-41A8-8DA8-1C286482BFB8}" presName="compNode" presStyleCnt="0"/>
      <dgm:spPr/>
    </dgm:pt>
    <dgm:pt modelId="{EC4DEAEC-C3DE-4400-A703-0F795413618A}" type="pres">
      <dgm:prSet presAssocID="{5F20E76F-8CB0-41A8-8DA8-1C286482BFB8}" presName="bkgdShape" presStyleLbl="node1" presStyleIdx="2" presStyleCnt="4"/>
      <dgm:spPr/>
    </dgm:pt>
    <dgm:pt modelId="{849682AC-391D-4143-84C9-E729FDFD3613}" type="pres">
      <dgm:prSet presAssocID="{5F20E76F-8CB0-41A8-8DA8-1C286482BFB8}" presName="nodeTx" presStyleLbl="node1" presStyleIdx="2" presStyleCnt="4">
        <dgm:presLayoutVars>
          <dgm:bulletEnabled val="1"/>
        </dgm:presLayoutVars>
      </dgm:prSet>
      <dgm:spPr/>
    </dgm:pt>
    <dgm:pt modelId="{BE4DBF60-29C1-4285-9580-402EB3CC0592}" type="pres">
      <dgm:prSet presAssocID="{5F20E76F-8CB0-41A8-8DA8-1C286482BFB8}" presName="invisiNode" presStyleLbl="node1" presStyleIdx="2" presStyleCnt="4"/>
      <dgm:spPr/>
    </dgm:pt>
    <dgm:pt modelId="{A0A337C6-7D89-45AD-8092-44B37E2FB5B8}" type="pres">
      <dgm:prSet presAssocID="{5F20E76F-8CB0-41A8-8DA8-1C286482BFB8}" presName="imagNode" presStyleLbl="fgImgPlace1" presStyleIdx="2" presStyleCnt="4"/>
      <dgm:spPr>
        <a:blipFill>
          <a:blip xmlns:r="http://schemas.openxmlformats.org/officeDocument/2006/relationships" r:embed="rId3"/>
          <a:srcRect/>
          <a:stretch>
            <a:fillRect l="-17000" r="-17000"/>
          </a:stretch>
        </a:blipFill>
      </dgm:spPr>
    </dgm:pt>
    <dgm:pt modelId="{43C55050-8FE6-4A76-93EA-87D0F589325C}" type="pres">
      <dgm:prSet presAssocID="{832F0DA3-5789-4887-80EF-9AAEC16F449F}" presName="sibTrans" presStyleLbl="sibTrans2D1" presStyleIdx="0" presStyleCnt="0"/>
      <dgm:spPr/>
    </dgm:pt>
    <dgm:pt modelId="{ADDD9BB7-7BBE-47A1-960F-CFC056815A67}" type="pres">
      <dgm:prSet presAssocID="{C9ADF7DB-BC8C-4824-B401-ED28FD1E8CAD}" presName="compNode" presStyleCnt="0"/>
      <dgm:spPr/>
    </dgm:pt>
    <dgm:pt modelId="{C67DAC53-7DF2-4088-B555-8C5A0FFBE2FD}" type="pres">
      <dgm:prSet presAssocID="{C9ADF7DB-BC8C-4824-B401-ED28FD1E8CAD}" presName="bkgdShape" presStyleLbl="node1" presStyleIdx="3" presStyleCnt="4"/>
      <dgm:spPr/>
    </dgm:pt>
    <dgm:pt modelId="{67E738B8-73A5-47DB-9DFB-5D217D7E3062}" type="pres">
      <dgm:prSet presAssocID="{C9ADF7DB-BC8C-4824-B401-ED28FD1E8CAD}" presName="nodeTx" presStyleLbl="node1" presStyleIdx="3" presStyleCnt="4">
        <dgm:presLayoutVars>
          <dgm:bulletEnabled val="1"/>
        </dgm:presLayoutVars>
      </dgm:prSet>
      <dgm:spPr/>
    </dgm:pt>
    <dgm:pt modelId="{9A7B2246-3B70-40CC-87AB-8C4F027F2AD6}" type="pres">
      <dgm:prSet presAssocID="{C9ADF7DB-BC8C-4824-B401-ED28FD1E8CAD}" presName="invisiNode" presStyleLbl="node1" presStyleIdx="3" presStyleCnt="4"/>
      <dgm:spPr/>
    </dgm:pt>
    <dgm:pt modelId="{ECFFA9FF-7014-4760-B095-1BF9E66658B6}" type="pres">
      <dgm:prSet presAssocID="{C9ADF7DB-BC8C-4824-B401-ED28FD1E8CAD}" presName="imagNode" presStyleLbl="fgImgPlace1" presStyleIdx="3" presStyleCnt="4"/>
      <dgm:spPr>
        <a:blipFill>
          <a:blip xmlns:r="http://schemas.openxmlformats.org/officeDocument/2006/relationships" r:embed="rId4"/>
          <a:srcRect/>
          <a:stretch>
            <a:fillRect l="-9000" r="-9000"/>
          </a:stretch>
        </a:blipFill>
      </dgm:spPr>
    </dgm:pt>
  </dgm:ptLst>
  <dgm:cxnLst>
    <dgm:cxn modelId="{678D8512-B799-407D-BEB8-31A5AFA6977D}" srcId="{84F036C1-BA0E-4590-AC8C-4F6FBEB57B3C}" destId="{5F20E76F-8CB0-41A8-8DA8-1C286482BFB8}" srcOrd="2" destOrd="0" parTransId="{0292D239-5339-47AB-8C2A-33B3D5876BD6}" sibTransId="{832F0DA3-5789-4887-80EF-9AAEC16F449F}"/>
    <dgm:cxn modelId="{6D422417-E06D-4815-9E00-171C52408C0A}" type="presOf" srcId="{5F20E76F-8CB0-41A8-8DA8-1C286482BFB8}" destId="{849682AC-391D-4143-84C9-E729FDFD3613}" srcOrd="1" destOrd="0" presId="urn:microsoft.com/office/officeart/2005/8/layout/hList7"/>
    <dgm:cxn modelId="{1DC2BF1D-09FC-4C8C-9232-2ACB810016B2}" srcId="{84F036C1-BA0E-4590-AC8C-4F6FBEB57B3C}" destId="{C9ADF7DB-BC8C-4824-B401-ED28FD1E8CAD}" srcOrd="3" destOrd="0" parTransId="{203B47F5-9026-4D8B-BDB5-2537D640C226}" sibTransId="{06359393-7A26-4DC9-B4F6-9675725634B1}"/>
    <dgm:cxn modelId="{A439F126-A0EB-4BD6-96F9-70E423DBD07F}" type="presOf" srcId="{C9ADF7DB-BC8C-4824-B401-ED28FD1E8CAD}" destId="{C67DAC53-7DF2-4088-B555-8C5A0FFBE2FD}" srcOrd="0" destOrd="0" presId="urn:microsoft.com/office/officeart/2005/8/layout/hList7"/>
    <dgm:cxn modelId="{C80D5C49-E554-4F86-A9D7-978B648B578D}" srcId="{84F036C1-BA0E-4590-AC8C-4F6FBEB57B3C}" destId="{9F693ED3-B28C-4E85-B844-DC20D0AC74CC}" srcOrd="1" destOrd="0" parTransId="{FAFFE2F9-3424-4292-BED2-9BCAB1F665D1}" sibTransId="{79A0CBD1-3D1A-4ACB-9F34-6F23A51D864D}"/>
    <dgm:cxn modelId="{4FB8DB6C-F766-45CE-A083-9EBC3028A79D}" type="presOf" srcId="{D68F683C-F4A5-45E5-98BB-22D3869E21B1}" destId="{3A592EA5-E170-459B-A1F9-AE2E25DEA389}" srcOrd="0" destOrd="0" presId="urn:microsoft.com/office/officeart/2005/8/layout/hList7"/>
    <dgm:cxn modelId="{6FC16577-11F3-4C25-A8B0-ACA7547B3D23}" srcId="{84F036C1-BA0E-4590-AC8C-4F6FBEB57B3C}" destId="{C4290428-CE0C-40A1-933C-1099B55447DA}" srcOrd="0" destOrd="0" parTransId="{435BC761-182F-409D-88B1-7AFAAB7661A0}" sibTransId="{D68F683C-F4A5-45E5-98BB-22D3869E21B1}"/>
    <dgm:cxn modelId="{F53E327B-9AD6-40C5-B819-3B241B5F460D}" type="presOf" srcId="{9F693ED3-B28C-4E85-B844-DC20D0AC74CC}" destId="{999A6856-4C31-414E-8AA8-CF4C7EFF2213}" srcOrd="0" destOrd="0" presId="urn:microsoft.com/office/officeart/2005/8/layout/hList7"/>
    <dgm:cxn modelId="{02368996-9BF2-4B71-A981-27C4F14EC21D}" type="presOf" srcId="{C4290428-CE0C-40A1-933C-1099B55447DA}" destId="{3198EE81-D10F-422D-98B6-22D2D2BB7A72}" srcOrd="0" destOrd="0" presId="urn:microsoft.com/office/officeart/2005/8/layout/hList7"/>
    <dgm:cxn modelId="{89A857AC-C141-4B24-954A-1EBA0868B633}" type="presOf" srcId="{832F0DA3-5789-4887-80EF-9AAEC16F449F}" destId="{43C55050-8FE6-4A76-93EA-87D0F589325C}" srcOrd="0" destOrd="0" presId="urn:microsoft.com/office/officeart/2005/8/layout/hList7"/>
    <dgm:cxn modelId="{6CC59BC6-76B0-4EE5-B015-53823BCC0320}" type="presOf" srcId="{84F036C1-BA0E-4590-AC8C-4F6FBEB57B3C}" destId="{08933D77-C957-41B6-A88E-5BB6D79411F2}" srcOrd="0" destOrd="0" presId="urn:microsoft.com/office/officeart/2005/8/layout/hList7"/>
    <dgm:cxn modelId="{71EDD1CF-456C-463F-9F01-54B6ABF8055C}" type="presOf" srcId="{C9ADF7DB-BC8C-4824-B401-ED28FD1E8CAD}" destId="{67E738B8-73A5-47DB-9DFB-5D217D7E3062}" srcOrd="1" destOrd="0" presId="urn:microsoft.com/office/officeart/2005/8/layout/hList7"/>
    <dgm:cxn modelId="{45E49BD2-941C-4C3D-9974-A7B480370A96}" type="presOf" srcId="{5F20E76F-8CB0-41A8-8DA8-1C286482BFB8}" destId="{EC4DEAEC-C3DE-4400-A703-0F795413618A}" srcOrd="0" destOrd="0" presId="urn:microsoft.com/office/officeart/2005/8/layout/hList7"/>
    <dgm:cxn modelId="{F30B6BE8-3333-467B-8DF7-AE11667AE325}" type="presOf" srcId="{9F693ED3-B28C-4E85-B844-DC20D0AC74CC}" destId="{17B0D655-25DC-46F8-87E0-E4E2ACC6D829}" srcOrd="1" destOrd="0" presId="urn:microsoft.com/office/officeart/2005/8/layout/hList7"/>
    <dgm:cxn modelId="{7F2663E9-142E-4CAC-98B0-9C3FE2A94D8B}" type="presOf" srcId="{C4290428-CE0C-40A1-933C-1099B55447DA}" destId="{AB4AAE24-7B30-4DF7-9B02-50F97C8B3C61}" srcOrd="1" destOrd="0" presId="urn:microsoft.com/office/officeart/2005/8/layout/hList7"/>
    <dgm:cxn modelId="{1107B9F4-A2ED-4B89-A471-CD040231E618}" type="presOf" srcId="{79A0CBD1-3D1A-4ACB-9F34-6F23A51D864D}" destId="{9500F020-457B-4A33-ADE2-9C41FAB4344B}" srcOrd="0" destOrd="0" presId="urn:microsoft.com/office/officeart/2005/8/layout/hList7"/>
    <dgm:cxn modelId="{76FE11B9-0318-440B-97F9-4EFC42B17DF7}" type="presParOf" srcId="{08933D77-C957-41B6-A88E-5BB6D79411F2}" destId="{CE06D44F-F584-40F8-A326-F89AE8DCA822}" srcOrd="0" destOrd="0" presId="urn:microsoft.com/office/officeart/2005/8/layout/hList7"/>
    <dgm:cxn modelId="{74E9C351-C190-4E91-B788-E6BBA98D7B1F}" type="presParOf" srcId="{08933D77-C957-41B6-A88E-5BB6D79411F2}" destId="{540F3F84-ACB9-43BE-9DE5-F87192676912}" srcOrd="1" destOrd="0" presId="urn:microsoft.com/office/officeart/2005/8/layout/hList7"/>
    <dgm:cxn modelId="{F449C917-1A8F-4879-BF63-B3E473DB247E}" type="presParOf" srcId="{540F3F84-ACB9-43BE-9DE5-F87192676912}" destId="{B8AC4C43-2388-4B30-8AC7-A5DB3E5E68D1}" srcOrd="0" destOrd="0" presId="urn:microsoft.com/office/officeart/2005/8/layout/hList7"/>
    <dgm:cxn modelId="{821D4D1D-2EE6-40D4-8058-760073BC3638}" type="presParOf" srcId="{B8AC4C43-2388-4B30-8AC7-A5DB3E5E68D1}" destId="{3198EE81-D10F-422D-98B6-22D2D2BB7A72}" srcOrd="0" destOrd="0" presId="urn:microsoft.com/office/officeart/2005/8/layout/hList7"/>
    <dgm:cxn modelId="{7C5F3DA0-DD5B-4207-86D2-67004BC42BF3}" type="presParOf" srcId="{B8AC4C43-2388-4B30-8AC7-A5DB3E5E68D1}" destId="{AB4AAE24-7B30-4DF7-9B02-50F97C8B3C61}" srcOrd="1" destOrd="0" presId="urn:microsoft.com/office/officeart/2005/8/layout/hList7"/>
    <dgm:cxn modelId="{3E8ACA37-FACE-4F3C-B23F-9A501560962A}" type="presParOf" srcId="{B8AC4C43-2388-4B30-8AC7-A5DB3E5E68D1}" destId="{894A8E53-F5CD-458C-A544-EAA886F2DF12}" srcOrd="2" destOrd="0" presId="urn:microsoft.com/office/officeart/2005/8/layout/hList7"/>
    <dgm:cxn modelId="{3A8A65EA-7374-494F-85C5-B89C0DB7FEA5}" type="presParOf" srcId="{B8AC4C43-2388-4B30-8AC7-A5DB3E5E68D1}" destId="{18B13E24-36A4-415B-AF15-0F53915211F8}" srcOrd="3" destOrd="0" presId="urn:microsoft.com/office/officeart/2005/8/layout/hList7"/>
    <dgm:cxn modelId="{2A48D55B-73CE-4109-8126-88D24CC58F74}" type="presParOf" srcId="{540F3F84-ACB9-43BE-9DE5-F87192676912}" destId="{3A592EA5-E170-459B-A1F9-AE2E25DEA389}" srcOrd="1" destOrd="0" presId="urn:microsoft.com/office/officeart/2005/8/layout/hList7"/>
    <dgm:cxn modelId="{76518C75-326D-4020-8CA7-E7F0DF7071FE}" type="presParOf" srcId="{540F3F84-ACB9-43BE-9DE5-F87192676912}" destId="{E19EEF27-ED0D-4430-9E11-1C1AFA800D5E}" srcOrd="2" destOrd="0" presId="urn:microsoft.com/office/officeart/2005/8/layout/hList7"/>
    <dgm:cxn modelId="{4AC9E198-523B-4911-B783-A7DC155E32CE}" type="presParOf" srcId="{E19EEF27-ED0D-4430-9E11-1C1AFA800D5E}" destId="{999A6856-4C31-414E-8AA8-CF4C7EFF2213}" srcOrd="0" destOrd="0" presId="urn:microsoft.com/office/officeart/2005/8/layout/hList7"/>
    <dgm:cxn modelId="{D753BD59-4A08-4C6C-B008-E0F527006E0B}" type="presParOf" srcId="{E19EEF27-ED0D-4430-9E11-1C1AFA800D5E}" destId="{17B0D655-25DC-46F8-87E0-E4E2ACC6D829}" srcOrd="1" destOrd="0" presId="urn:microsoft.com/office/officeart/2005/8/layout/hList7"/>
    <dgm:cxn modelId="{A9DD7CBD-ED0E-48B7-B5CA-E0A9FA5D65C5}" type="presParOf" srcId="{E19EEF27-ED0D-4430-9E11-1C1AFA800D5E}" destId="{9C5E4FA3-E1B8-4DAF-8630-44A0C4B94B9A}" srcOrd="2" destOrd="0" presId="urn:microsoft.com/office/officeart/2005/8/layout/hList7"/>
    <dgm:cxn modelId="{C61A0A36-5785-44C1-826C-C5248C73143B}" type="presParOf" srcId="{E19EEF27-ED0D-4430-9E11-1C1AFA800D5E}" destId="{100FBAB1-3077-42FA-9909-38961F529BA5}" srcOrd="3" destOrd="0" presId="urn:microsoft.com/office/officeart/2005/8/layout/hList7"/>
    <dgm:cxn modelId="{0AB4B181-53D8-47B0-A4D8-C56B0CAA2334}" type="presParOf" srcId="{540F3F84-ACB9-43BE-9DE5-F87192676912}" destId="{9500F020-457B-4A33-ADE2-9C41FAB4344B}" srcOrd="3" destOrd="0" presId="urn:microsoft.com/office/officeart/2005/8/layout/hList7"/>
    <dgm:cxn modelId="{7FC1B370-3520-48B9-91D7-93E7290AA04D}" type="presParOf" srcId="{540F3F84-ACB9-43BE-9DE5-F87192676912}" destId="{AC9B5716-C3CE-43BE-82EE-CBF701C9909D}" srcOrd="4" destOrd="0" presId="urn:microsoft.com/office/officeart/2005/8/layout/hList7"/>
    <dgm:cxn modelId="{5264427B-5EA6-426B-A690-8571DE98077E}" type="presParOf" srcId="{AC9B5716-C3CE-43BE-82EE-CBF701C9909D}" destId="{EC4DEAEC-C3DE-4400-A703-0F795413618A}" srcOrd="0" destOrd="0" presId="urn:microsoft.com/office/officeart/2005/8/layout/hList7"/>
    <dgm:cxn modelId="{D9DC32C7-7F38-4FFD-AE59-C205B7564FB8}" type="presParOf" srcId="{AC9B5716-C3CE-43BE-82EE-CBF701C9909D}" destId="{849682AC-391D-4143-84C9-E729FDFD3613}" srcOrd="1" destOrd="0" presId="urn:microsoft.com/office/officeart/2005/8/layout/hList7"/>
    <dgm:cxn modelId="{19C455CD-A8C8-4735-9413-0D7735DE2A73}" type="presParOf" srcId="{AC9B5716-C3CE-43BE-82EE-CBF701C9909D}" destId="{BE4DBF60-29C1-4285-9580-402EB3CC0592}" srcOrd="2" destOrd="0" presId="urn:microsoft.com/office/officeart/2005/8/layout/hList7"/>
    <dgm:cxn modelId="{86612D54-32FF-4C8F-A827-8575603A5A55}" type="presParOf" srcId="{AC9B5716-C3CE-43BE-82EE-CBF701C9909D}" destId="{A0A337C6-7D89-45AD-8092-44B37E2FB5B8}" srcOrd="3" destOrd="0" presId="urn:microsoft.com/office/officeart/2005/8/layout/hList7"/>
    <dgm:cxn modelId="{753DF7F4-F989-487E-89A2-B7D60862E019}" type="presParOf" srcId="{540F3F84-ACB9-43BE-9DE5-F87192676912}" destId="{43C55050-8FE6-4A76-93EA-87D0F589325C}" srcOrd="5" destOrd="0" presId="urn:microsoft.com/office/officeart/2005/8/layout/hList7"/>
    <dgm:cxn modelId="{A7C15350-2344-480F-BEB8-6F801808510A}" type="presParOf" srcId="{540F3F84-ACB9-43BE-9DE5-F87192676912}" destId="{ADDD9BB7-7BBE-47A1-960F-CFC056815A67}" srcOrd="6" destOrd="0" presId="urn:microsoft.com/office/officeart/2005/8/layout/hList7"/>
    <dgm:cxn modelId="{792F3348-71C5-4ACB-B5F0-95450E469C52}" type="presParOf" srcId="{ADDD9BB7-7BBE-47A1-960F-CFC056815A67}" destId="{C67DAC53-7DF2-4088-B555-8C5A0FFBE2FD}" srcOrd="0" destOrd="0" presId="urn:microsoft.com/office/officeart/2005/8/layout/hList7"/>
    <dgm:cxn modelId="{72D05BEF-BEAD-4BB1-A043-C2CB960BA59D}" type="presParOf" srcId="{ADDD9BB7-7BBE-47A1-960F-CFC056815A67}" destId="{67E738B8-73A5-47DB-9DFB-5D217D7E3062}" srcOrd="1" destOrd="0" presId="urn:microsoft.com/office/officeart/2005/8/layout/hList7"/>
    <dgm:cxn modelId="{02A5A660-7584-49E5-B23B-327772679A96}" type="presParOf" srcId="{ADDD9BB7-7BBE-47A1-960F-CFC056815A67}" destId="{9A7B2246-3B70-40CC-87AB-8C4F027F2AD6}" srcOrd="2" destOrd="0" presId="urn:microsoft.com/office/officeart/2005/8/layout/hList7"/>
    <dgm:cxn modelId="{F6E60977-5E50-4088-BD75-7E1E5BFC24AD}" type="presParOf" srcId="{ADDD9BB7-7BBE-47A1-960F-CFC056815A67}" destId="{ECFFA9FF-7014-4760-B095-1BF9E66658B6}"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EA0406-D4D0-49A4-B666-F47C26EF5636}" type="doc">
      <dgm:prSet loTypeId="urn:microsoft.com/office/officeart/2008/layout/LinedList" loCatId="list" qsTypeId="urn:microsoft.com/office/officeart/2005/8/quickstyle/simple4" qsCatId="simple" csTypeId="urn:microsoft.com/office/officeart/2005/8/colors/accent6_2" csCatId="accent6" phldr="1"/>
      <dgm:spPr/>
      <dgm:t>
        <a:bodyPr/>
        <a:lstStyle/>
        <a:p>
          <a:endParaRPr lang="en-US"/>
        </a:p>
      </dgm:t>
    </dgm:pt>
    <dgm:pt modelId="{194A145C-8212-40E4-955A-1A39F53F350B}">
      <dgm:prSet/>
      <dgm:spPr/>
      <dgm:t>
        <a:bodyPr/>
        <a:lstStyle/>
        <a:p>
          <a:r>
            <a:rPr lang="en-US" dirty="0"/>
            <a:t>Communication is key</a:t>
          </a:r>
        </a:p>
      </dgm:t>
    </dgm:pt>
    <dgm:pt modelId="{9E2EB32A-BAFE-4A62-B826-2E3C16C19187}" type="parTrans" cxnId="{1ADAF4C7-52B7-48BA-A623-2CE3C505F11B}">
      <dgm:prSet/>
      <dgm:spPr/>
      <dgm:t>
        <a:bodyPr/>
        <a:lstStyle/>
        <a:p>
          <a:endParaRPr lang="en-US"/>
        </a:p>
      </dgm:t>
    </dgm:pt>
    <dgm:pt modelId="{10B4037A-ABB4-4652-B0F4-4E3B3A39D2D1}" type="sibTrans" cxnId="{1ADAF4C7-52B7-48BA-A623-2CE3C505F11B}">
      <dgm:prSet/>
      <dgm:spPr/>
      <dgm:t>
        <a:bodyPr/>
        <a:lstStyle/>
        <a:p>
          <a:endParaRPr lang="en-US"/>
        </a:p>
      </dgm:t>
    </dgm:pt>
    <dgm:pt modelId="{28B098F0-59F8-44D7-9170-F674DD34DB6C}">
      <dgm:prSet/>
      <dgm:spPr/>
      <dgm:t>
        <a:bodyPr/>
        <a:lstStyle/>
        <a:p>
          <a:r>
            <a:rPr lang="en-US" dirty="0"/>
            <a:t>Revisit due to revisions!  </a:t>
          </a:r>
        </a:p>
      </dgm:t>
    </dgm:pt>
    <dgm:pt modelId="{E82B3B11-1099-46A6-938D-6DD384E7E955}" type="parTrans" cxnId="{7888ECE9-F616-4698-B5A1-6B07F3207DC5}">
      <dgm:prSet/>
      <dgm:spPr/>
      <dgm:t>
        <a:bodyPr/>
        <a:lstStyle/>
        <a:p>
          <a:endParaRPr lang="en-US"/>
        </a:p>
      </dgm:t>
    </dgm:pt>
    <dgm:pt modelId="{D4E5FDB0-5943-42DE-BA56-7A06DD5D7C10}" type="sibTrans" cxnId="{7888ECE9-F616-4698-B5A1-6B07F3207DC5}">
      <dgm:prSet/>
      <dgm:spPr/>
      <dgm:t>
        <a:bodyPr/>
        <a:lstStyle/>
        <a:p>
          <a:endParaRPr lang="en-US"/>
        </a:p>
      </dgm:t>
    </dgm:pt>
    <dgm:pt modelId="{9FC419B5-E627-4B62-88D6-C1B4A41FE303}">
      <dgm:prSet/>
      <dgm:spPr/>
      <dgm:t>
        <a:bodyPr/>
        <a:lstStyle/>
        <a:p>
          <a:r>
            <a:rPr lang="en-US" dirty="0"/>
            <a:t>Look at historical data – but update!  </a:t>
          </a:r>
        </a:p>
      </dgm:t>
    </dgm:pt>
    <dgm:pt modelId="{7977ADC3-8926-44D1-8395-813050B174FE}" type="parTrans" cxnId="{DC921BF5-2175-4960-9F5D-DAD64CD644F9}">
      <dgm:prSet/>
      <dgm:spPr/>
      <dgm:t>
        <a:bodyPr/>
        <a:lstStyle/>
        <a:p>
          <a:endParaRPr lang="en-US"/>
        </a:p>
      </dgm:t>
    </dgm:pt>
    <dgm:pt modelId="{EAA7D2F0-5D3E-480F-879B-5B36BA5F981D}" type="sibTrans" cxnId="{DC921BF5-2175-4960-9F5D-DAD64CD644F9}">
      <dgm:prSet/>
      <dgm:spPr/>
      <dgm:t>
        <a:bodyPr/>
        <a:lstStyle/>
        <a:p>
          <a:endParaRPr lang="en-US"/>
        </a:p>
      </dgm:t>
    </dgm:pt>
    <dgm:pt modelId="{676E3BDE-3A06-4EDF-B512-139BCA2B618B}">
      <dgm:prSet/>
      <dgm:spPr/>
      <dgm:t>
        <a:bodyPr/>
        <a:lstStyle/>
        <a:p>
          <a:r>
            <a:rPr lang="en-US" dirty="0"/>
            <a:t>Accountability</a:t>
          </a:r>
        </a:p>
      </dgm:t>
    </dgm:pt>
    <dgm:pt modelId="{5813033C-7B79-4C84-B6A0-4894A6CE45A2}" type="parTrans" cxnId="{691B9ABF-2D27-4364-A70A-65570ADD0073}">
      <dgm:prSet/>
      <dgm:spPr/>
      <dgm:t>
        <a:bodyPr/>
        <a:lstStyle/>
        <a:p>
          <a:endParaRPr lang="en-US"/>
        </a:p>
      </dgm:t>
    </dgm:pt>
    <dgm:pt modelId="{85EC2196-C46F-4B73-AA63-099952CF8979}" type="sibTrans" cxnId="{691B9ABF-2D27-4364-A70A-65570ADD0073}">
      <dgm:prSet/>
      <dgm:spPr/>
      <dgm:t>
        <a:bodyPr/>
        <a:lstStyle/>
        <a:p>
          <a:endParaRPr lang="en-US"/>
        </a:p>
      </dgm:t>
    </dgm:pt>
    <dgm:pt modelId="{5130BE7C-B966-4737-B162-780F63B3A341}" type="pres">
      <dgm:prSet presAssocID="{65EA0406-D4D0-49A4-B666-F47C26EF5636}" presName="vert0" presStyleCnt="0">
        <dgm:presLayoutVars>
          <dgm:dir/>
          <dgm:animOne val="branch"/>
          <dgm:animLvl val="lvl"/>
        </dgm:presLayoutVars>
      </dgm:prSet>
      <dgm:spPr/>
    </dgm:pt>
    <dgm:pt modelId="{872B80B3-F1C3-4AE9-A8C7-2E8BA364E745}" type="pres">
      <dgm:prSet presAssocID="{194A145C-8212-40E4-955A-1A39F53F350B}" presName="thickLine" presStyleLbl="alignNode1" presStyleIdx="0" presStyleCnt="4"/>
      <dgm:spPr/>
    </dgm:pt>
    <dgm:pt modelId="{32E9CEB1-F05F-45D3-B545-294EDCBD7A52}" type="pres">
      <dgm:prSet presAssocID="{194A145C-8212-40E4-955A-1A39F53F350B}" presName="horz1" presStyleCnt="0"/>
      <dgm:spPr/>
    </dgm:pt>
    <dgm:pt modelId="{94A52A65-FA03-4072-B839-6A6BB6A57D0A}" type="pres">
      <dgm:prSet presAssocID="{194A145C-8212-40E4-955A-1A39F53F350B}" presName="tx1" presStyleLbl="revTx" presStyleIdx="0" presStyleCnt="4"/>
      <dgm:spPr/>
    </dgm:pt>
    <dgm:pt modelId="{725B8AD1-2B1A-41A7-B43B-DBD5B952DFA8}" type="pres">
      <dgm:prSet presAssocID="{194A145C-8212-40E4-955A-1A39F53F350B}" presName="vert1" presStyleCnt="0"/>
      <dgm:spPr/>
    </dgm:pt>
    <dgm:pt modelId="{4D467085-BF0A-4156-89F6-0506E0E6E7C5}" type="pres">
      <dgm:prSet presAssocID="{28B098F0-59F8-44D7-9170-F674DD34DB6C}" presName="thickLine" presStyleLbl="alignNode1" presStyleIdx="1" presStyleCnt="4"/>
      <dgm:spPr/>
    </dgm:pt>
    <dgm:pt modelId="{2C74438F-92FD-49E0-9DC1-F7E353BC06CD}" type="pres">
      <dgm:prSet presAssocID="{28B098F0-59F8-44D7-9170-F674DD34DB6C}" presName="horz1" presStyleCnt="0"/>
      <dgm:spPr/>
    </dgm:pt>
    <dgm:pt modelId="{9DDF7406-06D4-4B4A-8354-D16AEF376ECB}" type="pres">
      <dgm:prSet presAssocID="{28B098F0-59F8-44D7-9170-F674DD34DB6C}" presName="tx1" presStyleLbl="revTx" presStyleIdx="1" presStyleCnt="4"/>
      <dgm:spPr/>
    </dgm:pt>
    <dgm:pt modelId="{C7A00CF5-E7A9-4989-98E3-AFC70EC831AE}" type="pres">
      <dgm:prSet presAssocID="{28B098F0-59F8-44D7-9170-F674DD34DB6C}" presName="vert1" presStyleCnt="0"/>
      <dgm:spPr/>
    </dgm:pt>
    <dgm:pt modelId="{562449C6-564E-4F0C-8172-3DB5E22FD45D}" type="pres">
      <dgm:prSet presAssocID="{9FC419B5-E627-4B62-88D6-C1B4A41FE303}" presName="thickLine" presStyleLbl="alignNode1" presStyleIdx="2" presStyleCnt="4"/>
      <dgm:spPr/>
    </dgm:pt>
    <dgm:pt modelId="{1072BE2C-5BD0-4444-A600-E5659163E645}" type="pres">
      <dgm:prSet presAssocID="{9FC419B5-E627-4B62-88D6-C1B4A41FE303}" presName="horz1" presStyleCnt="0"/>
      <dgm:spPr/>
    </dgm:pt>
    <dgm:pt modelId="{9ADD66F8-47F0-4B34-8C11-4B336F553E28}" type="pres">
      <dgm:prSet presAssocID="{9FC419B5-E627-4B62-88D6-C1B4A41FE303}" presName="tx1" presStyleLbl="revTx" presStyleIdx="2" presStyleCnt="4"/>
      <dgm:spPr/>
    </dgm:pt>
    <dgm:pt modelId="{4A524ED9-FDD4-4429-8AF0-DB054AF232F7}" type="pres">
      <dgm:prSet presAssocID="{9FC419B5-E627-4B62-88D6-C1B4A41FE303}" presName="vert1" presStyleCnt="0"/>
      <dgm:spPr/>
    </dgm:pt>
    <dgm:pt modelId="{055CF147-9112-4903-9982-59E56E69DC37}" type="pres">
      <dgm:prSet presAssocID="{676E3BDE-3A06-4EDF-B512-139BCA2B618B}" presName="thickLine" presStyleLbl="alignNode1" presStyleIdx="3" presStyleCnt="4"/>
      <dgm:spPr/>
    </dgm:pt>
    <dgm:pt modelId="{B9617CB7-E561-4D57-8CFC-FE1985D860D2}" type="pres">
      <dgm:prSet presAssocID="{676E3BDE-3A06-4EDF-B512-139BCA2B618B}" presName="horz1" presStyleCnt="0"/>
      <dgm:spPr/>
    </dgm:pt>
    <dgm:pt modelId="{EEC9E8C5-8071-4179-92B2-2CDF5A0F8113}" type="pres">
      <dgm:prSet presAssocID="{676E3BDE-3A06-4EDF-B512-139BCA2B618B}" presName="tx1" presStyleLbl="revTx" presStyleIdx="3" presStyleCnt="4"/>
      <dgm:spPr/>
    </dgm:pt>
    <dgm:pt modelId="{9422E158-3BD1-461C-BB55-F71C3158E71E}" type="pres">
      <dgm:prSet presAssocID="{676E3BDE-3A06-4EDF-B512-139BCA2B618B}" presName="vert1" presStyleCnt="0"/>
      <dgm:spPr/>
    </dgm:pt>
  </dgm:ptLst>
  <dgm:cxnLst>
    <dgm:cxn modelId="{DAD6222F-4CFA-4AAB-B4F5-F07D3824DD55}" type="presOf" srcId="{9FC419B5-E627-4B62-88D6-C1B4A41FE303}" destId="{9ADD66F8-47F0-4B34-8C11-4B336F553E28}" srcOrd="0" destOrd="0" presId="urn:microsoft.com/office/officeart/2008/layout/LinedList"/>
    <dgm:cxn modelId="{77D2FC37-421F-42A4-8380-0CE59AA6DC84}" type="presOf" srcId="{28B098F0-59F8-44D7-9170-F674DD34DB6C}" destId="{9DDF7406-06D4-4B4A-8354-D16AEF376ECB}" srcOrd="0" destOrd="0" presId="urn:microsoft.com/office/officeart/2008/layout/LinedList"/>
    <dgm:cxn modelId="{316A6A85-F903-49DC-AEB9-0C48C4799D74}" type="presOf" srcId="{194A145C-8212-40E4-955A-1A39F53F350B}" destId="{94A52A65-FA03-4072-B839-6A6BB6A57D0A}" srcOrd="0" destOrd="0" presId="urn:microsoft.com/office/officeart/2008/layout/LinedList"/>
    <dgm:cxn modelId="{691B9ABF-2D27-4364-A70A-65570ADD0073}" srcId="{65EA0406-D4D0-49A4-B666-F47C26EF5636}" destId="{676E3BDE-3A06-4EDF-B512-139BCA2B618B}" srcOrd="3" destOrd="0" parTransId="{5813033C-7B79-4C84-B6A0-4894A6CE45A2}" sibTransId="{85EC2196-C46F-4B73-AA63-099952CF8979}"/>
    <dgm:cxn modelId="{1ADAF4C7-52B7-48BA-A623-2CE3C505F11B}" srcId="{65EA0406-D4D0-49A4-B666-F47C26EF5636}" destId="{194A145C-8212-40E4-955A-1A39F53F350B}" srcOrd="0" destOrd="0" parTransId="{9E2EB32A-BAFE-4A62-B826-2E3C16C19187}" sibTransId="{10B4037A-ABB4-4652-B0F4-4E3B3A39D2D1}"/>
    <dgm:cxn modelId="{30B3FDD8-E22D-484E-9F0A-BA2A36CF834A}" type="presOf" srcId="{676E3BDE-3A06-4EDF-B512-139BCA2B618B}" destId="{EEC9E8C5-8071-4179-92B2-2CDF5A0F8113}" srcOrd="0" destOrd="0" presId="urn:microsoft.com/office/officeart/2008/layout/LinedList"/>
    <dgm:cxn modelId="{7888ECE9-F616-4698-B5A1-6B07F3207DC5}" srcId="{65EA0406-D4D0-49A4-B666-F47C26EF5636}" destId="{28B098F0-59F8-44D7-9170-F674DD34DB6C}" srcOrd="1" destOrd="0" parTransId="{E82B3B11-1099-46A6-938D-6DD384E7E955}" sibTransId="{D4E5FDB0-5943-42DE-BA56-7A06DD5D7C10}"/>
    <dgm:cxn modelId="{DC921BF5-2175-4960-9F5D-DAD64CD644F9}" srcId="{65EA0406-D4D0-49A4-B666-F47C26EF5636}" destId="{9FC419B5-E627-4B62-88D6-C1B4A41FE303}" srcOrd="2" destOrd="0" parTransId="{7977ADC3-8926-44D1-8395-813050B174FE}" sibTransId="{EAA7D2F0-5D3E-480F-879B-5B36BA5F981D}"/>
    <dgm:cxn modelId="{B3142FFD-569F-44A3-9CFE-C1DF622A7073}" type="presOf" srcId="{65EA0406-D4D0-49A4-B666-F47C26EF5636}" destId="{5130BE7C-B966-4737-B162-780F63B3A341}" srcOrd="0" destOrd="0" presId="urn:microsoft.com/office/officeart/2008/layout/LinedList"/>
    <dgm:cxn modelId="{3071B5EF-6AEC-43FF-B809-FE8261053908}" type="presParOf" srcId="{5130BE7C-B966-4737-B162-780F63B3A341}" destId="{872B80B3-F1C3-4AE9-A8C7-2E8BA364E745}" srcOrd="0" destOrd="0" presId="urn:microsoft.com/office/officeart/2008/layout/LinedList"/>
    <dgm:cxn modelId="{8BAD7F46-7A2A-4C8D-8A37-9AD0F0761763}" type="presParOf" srcId="{5130BE7C-B966-4737-B162-780F63B3A341}" destId="{32E9CEB1-F05F-45D3-B545-294EDCBD7A52}" srcOrd="1" destOrd="0" presId="urn:microsoft.com/office/officeart/2008/layout/LinedList"/>
    <dgm:cxn modelId="{B688F67C-199C-4B8A-AB1B-A8187A10E57A}" type="presParOf" srcId="{32E9CEB1-F05F-45D3-B545-294EDCBD7A52}" destId="{94A52A65-FA03-4072-B839-6A6BB6A57D0A}" srcOrd="0" destOrd="0" presId="urn:microsoft.com/office/officeart/2008/layout/LinedList"/>
    <dgm:cxn modelId="{165AD634-D46A-4CAF-9BF4-DC4CACD7C10C}" type="presParOf" srcId="{32E9CEB1-F05F-45D3-B545-294EDCBD7A52}" destId="{725B8AD1-2B1A-41A7-B43B-DBD5B952DFA8}" srcOrd="1" destOrd="0" presId="urn:microsoft.com/office/officeart/2008/layout/LinedList"/>
    <dgm:cxn modelId="{1AF6B35A-4234-4E55-A319-EF0CEE21AC69}" type="presParOf" srcId="{5130BE7C-B966-4737-B162-780F63B3A341}" destId="{4D467085-BF0A-4156-89F6-0506E0E6E7C5}" srcOrd="2" destOrd="0" presId="urn:microsoft.com/office/officeart/2008/layout/LinedList"/>
    <dgm:cxn modelId="{3A7E8B26-5126-4FA0-AAE4-D3122C427E53}" type="presParOf" srcId="{5130BE7C-B966-4737-B162-780F63B3A341}" destId="{2C74438F-92FD-49E0-9DC1-F7E353BC06CD}" srcOrd="3" destOrd="0" presId="urn:microsoft.com/office/officeart/2008/layout/LinedList"/>
    <dgm:cxn modelId="{5685F68A-6230-40EF-8E9E-C05A30B0904D}" type="presParOf" srcId="{2C74438F-92FD-49E0-9DC1-F7E353BC06CD}" destId="{9DDF7406-06D4-4B4A-8354-D16AEF376ECB}" srcOrd="0" destOrd="0" presId="urn:microsoft.com/office/officeart/2008/layout/LinedList"/>
    <dgm:cxn modelId="{BC7D7EAB-FC10-4913-953A-CE29C9521385}" type="presParOf" srcId="{2C74438F-92FD-49E0-9DC1-F7E353BC06CD}" destId="{C7A00CF5-E7A9-4989-98E3-AFC70EC831AE}" srcOrd="1" destOrd="0" presId="urn:microsoft.com/office/officeart/2008/layout/LinedList"/>
    <dgm:cxn modelId="{132D6695-F76E-4D0A-ACD0-379B904795E9}" type="presParOf" srcId="{5130BE7C-B966-4737-B162-780F63B3A341}" destId="{562449C6-564E-4F0C-8172-3DB5E22FD45D}" srcOrd="4" destOrd="0" presId="urn:microsoft.com/office/officeart/2008/layout/LinedList"/>
    <dgm:cxn modelId="{C94D4A47-D3C2-40B7-951C-62A8CE47BA3C}" type="presParOf" srcId="{5130BE7C-B966-4737-B162-780F63B3A341}" destId="{1072BE2C-5BD0-4444-A600-E5659163E645}" srcOrd="5" destOrd="0" presId="urn:microsoft.com/office/officeart/2008/layout/LinedList"/>
    <dgm:cxn modelId="{2AF45714-E8E3-4510-A850-99F8975D6363}" type="presParOf" srcId="{1072BE2C-5BD0-4444-A600-E5659163E645}" destId="{9ADD66F8-47F0-4B34-8C11-4B336F553E28}" srcOrd="0" destOrd="0" presId="urn:microsoft.com/office/officeart/2008/layout/LinedList"/>
    <dgm:cxn modelId="{DE42E1A8-3743-4D4D-90EC-F3268A8D4D29}" type="presParOf" srcId="{1072BE2C-5BD0-4444-A600-E5659163E645}" destId="{4A524ED9-FDD4-4429-8AF0-DB054AF232F7}" srcOrd="1" destOrd="0" presId="urn:microsoft.com/office/officeart/2008/layout/LinedList"/>
    <dgm:cxn modelId="{04E4BE67-B79B-4788-8989-203FCD4588F3}" type="presParOf" srcId="{5130BE7C-B966-4737-B162-780F63B3A341}" destId="{055CF147-9112-4903-9982-59E56E69DC37}" srcOrd="6" destOrd="0" presId="urn:microsoft.com/office/officeart/2008/layout/LinedList"/>
    <dgm:cxn modelId="{6405B949-7FD7-4ED4-8751-DB6E1FCD9D24}" type="presParOf" srcId="{5130BE7C-B966-4737-B162-780F63B3A341}" destId="{B9617CB7-E561-4D57-8CFC-FE1985D860D2}" srcOrd="7" destOrd="0" presId="urn:microsoft.com/office/officeart/2008/layout/LinedList"/>
    <dgm:cxn modelId="{0AC815DB-C49D-43F3-9885-0471489C4945}" type="presParOf" srcId="{B9617CB7-E561-4D57-8CFC-FE1985D860D2}" destId="{EEC9E8C5-8071-4179-92B2-2CDF5A0F8113}" srcOrd="0" destOrd="0" presId="urn:microsoft.com/office/officeart/2008/layout/LinedList"/>
    <dgm:cxn modelId="{28F35049-A8F4-4105-B7D9-68F071F68711}" type="presParOf" srcId="{B9617CB7-E561-4D57-8CFC-FE1985D860D2}" destId="{9422E158-3BD1-461C-BB55-F71C3158E71E}"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3E7194-5FD9-4881-A9B1-7083B2FA095A}"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US"/>
        </a:p>
      </dgm:t>
    </dgm:pt>
    <dgm:pt modelId="{2C304B0E-966D-4398-A1C5-F05651CB4411}">
      <dgm:prSet custT="1">
        <dgm:style>
          <a:lnRef idx="1">
            <a:schemeClr val="accent1"/>
          </a:lnRef>
          <a:fillRef idx="2">
            <a:schemeClr val="accent1"/>
          </a:fillRef>
          <a:effectRef idx="1">
            <a:schemeClr val="accent1"/>
          </a:effectRef>
          <a:fontRef idx="minor">
            <a:schemeClr val="dk1"/>
          </a:fontRef>
        </dgm:style>
      </dgm:prSet>
      <dgm:spPr/>
      <dgm:t>
        <a:bodyPr/>
        <a:lstStyle/>
        <a:p>
          <a:r>
            <a:rPr lang="en-US" sz="1800" dirty="0">
              <a:solidFill>
                <a:schemeClr val="tx1"/>
              </a:solidFill>
            </a:rPr>
            <a:t>Procurement</a:t>
          </a:r>
        </a:p>
        <a:p>
          <a:r>
            <a:rPr lang="en-US" sz="1800" dirty="0">
              <a:solidFill>
                <a:schemeClr val="tx1"/>
              </a:solidFill>
            </a:rPr>
            <a:t>Acceptability</a:t>
          </a:r>
        </a:p>
      </dgm:t>
    </dgm:pt>
    <dgm:pt modelId="{0C6F991C-643F-4B3F-AA4E-1247D93AA71F}" type="parTrans" cxnId="{2544B163-2FCD-4D4E-88C0-208829EA6D60}">
      <dgm:prSet/>
      <dgm:spPr/>
      <dgm:t>
        <a:bodyPr/>
        <a:lstStyle/>
        <a:p>
          <a:endParaRPr lang="en-US" sz="900"/>
        </a:p>
      </dgm:t>
    </dgm:pt>
    <dgm:pt modelId="{0DEA8786-525C-4BF5-9226-AB4145A377A8}" type="sibTrans" cxnId="{2544B163-2FCD-4D4E-88C0-208829EA6D60}">
      <dgm:prSet/>
      <dgm:spPr/>
      <dgm:t>
        <a:bodyPr/>
        <a:lstStyle/>
        <a:p>
          <a:endParaRPr lang="en-US" sz="900"/>
        </a:p>
      </dgm:t>
    </dgm:pt>
    <dgm:pt modelId="{3351D80C-3336-4137-9126-4B407C4CB170}">
      <dgm:prSet custT="1">
        <dgm:style>
          <a:lnRef idx="3">
            <a:schemeClr val="lt1"/>
          </a:lnRef>
          <a:fillRef idx="1">
            <a:schemeClr val="accent4"/>
          </a:fillRef>
          <a:effectRef idx="1">
            <a:schemeClr val="accent4"/>
          </a:effectRef>
          <a:fontRef idx="minor">
            <a:schemeClr val="lt1"/>
          </a:fontRef>
        </dgm:style>
      </dgm:prSet>
      <dgm:spPr/>
      <dgm:t>
        <a:bodyPr/>
        <a:lstStyle/>
        <a:p>
          <a:r>
            <a:rPr lang="en-US" sz="1800" dirty="0">
              <a:solidFill>
                <a:schemeClr val="tx1"/>
              </a:solidFill>
            </a:rPr>
            <a:t>Communication</a:t>
          </a:r>
        </a:p>
      </dgm:t>
    </dgm:pt>
    <dgm:pt modelId="{FF104438-AF48-4CAD-BACA-C79D8E9855D6}" type="parTrans" cxnId="{405894E9-A6FB-48AB-A1F5-FE5DC30F6557}">
      <dgm:prSet/>
      <dgm:spPr/>
      <dgm:t>
        <a:bodyPr/>
        <a:lstStyle/>
        <a:p>
          <a:endParaRPr lang="en-US" sz="900"/>
        </a:p>
      </dgm:t>
    </dgm:pt>
    <dgm:pt modelId="{B91F9043-618B-4BF6-98D4-F9A7A5A2FF1E}" type="sibTrans" cxnId="{405894E9-A6FB-48AB-A1F5-FE5DC30F6557}">
      <dgm:prSet/>
      <dgm:spPr/>
      <dgm:t>
        <a:bodyPr/>
        <a:lstStyle/>
        <a:p>
          <a:endParaRPr lang="en-US" sz="900"/>
        </a:p>
      </dgm:t>
    </dgm:pt>
    <dgm:pt modelId="{5C03BB21-E358-4042-8D8B-9201D40365DA}">
      <dgm:prSet custT="1">
        <dgm:style>
          <a:lnRef idx="1">
            <a:schemeClr val="accent6"/>
          </a:lnRef>
          <a:fillRef idx="2">
            <a:schemeClr val="accent6"/>
          </a:fillRef>
          <a:effectRef idx="1">
            <a:schemeClr val="accent6"/>
          </a:effectRef>
          <a:fontRef idx="minor">
            <a:schemeClr val="dk1"/>
          </a:fontRef>
        </dgm:style>
      </dgm:prSet>
      <dgm:spPr/>
      <dgm:t>
        <a:bodyPr/>
        <a:lstStyle/>
        <a:p>
          <a:pPr algn="ctr"/>
          <a:r>
            <a:rPr lang="en-US" sz="1800" dirty="0">
              <a:solidFill>
                <a:schemeClr val="tx1"/>
              </a:solidFill>
            </a:rPr>
            <a:t>Distributors</a:t>
          </a:r>
        </a:p>
        <a:p>
          <a:pPr algn="ctr"/>
          <a:r>
            <a:rPr lang="en-US" sz="1800" dirty="0">
              <a:solidFill>
                <a:schemeClr val="tx1"/>
              </a:solidFill>
            </a:rPr>
            <a:t>Accountability</a:t>
          </a:r>
          <a:r>
            <a:rPr lang="en-US" sz="1800" dirty="0"/>
            <a:t>	</a:t>
          </a:r>
        </a:p>
      </dgm:t>
    </dgm:pt>
    <dgm:pt modelId="{E7664F7A-B7AA-4A68-A432-B43DEEC6CFD0}" type="parTrans" cxnId="{2FD247D5-8215-4C14-9A28-2D60BC57192A}">
      <dgm:prSet/>
      <dgm:spPr/>
      <dgm:t>
        <a:bodyPr/>
        <a:lstStyle/>
        <a:p>
          <a:endParaRPr lang="en-US" sz="900"/>
        </a:p>
      </dgm:t>
    </dgm:pt>
    <dgm:pt modelId="{124DEF9C-83DA-44B3-A307-B99171A62698}" type="sibTrans" cxnId="{2FD247D5-8215-4C14-9A28-2D60BC57192A}">
      <dgm:prSet/>
      <dgm:spPr/>
      <dgm:t>
        <a:bodyPr/>
        <a:lstStyle/>
        <a:p>
          <a:endParaRPr lang="en-US" sz="900"/>
        </a:p>
      </dgm:t>
    </dgm:pt>
    <dgm:pt modelId="{A11A360A-2BC4-4C0B-96F0-CD6870C73027}">
      <dgm:prSet custT="1">
        <dgm:style>
          <a:lnRef idx="3">
            <a:schemeClr val="lt1"/>
          </a:lnRef>
          <a:fillRef idx="1">
            <a:schemeClr val="accent3"/>
          </a:fillRef>
          <a:effectRef idx="1">
            <a:schemeClr val="accent3"/>
          </a:effectRef>
          <a:fontRef idx="minor">
            <a:schemeClr val="lt1"/>
          </a:fontRef>
        </dgm:style>
      </dgm:prSet>
      <dgm:spPr/>
      <dgm:t>
        <a:bodyPr/>
        <a:lstStyle/>
        <a:p>
          <a:r>
            <a:rPr lang="en-US" sz="1800" dirty="0">
              <a:solidFill>
                <a:schemeClr val="tx1"/>
              </a:solidFill>
            </a:rPr>
            <a:t>Processors</a:t>
          </a:r>
        </a:p>
        <a:p>
          <a:r>
            <a:rPr lang="en-US" sz="1800" dirty="0">
              <a:solidFill>
                <a:schemeClr val="tx1"/>
              </a:solidFill>
            </a:rPr>
            <a:t>Pricing/Cost</a:t>
          </a:r>
        </a:p>
      </dgm:t>
    </dgm:pt>
    <dgm:pt modelId="{D28B6E32-74D7-40D5-AA70-10C22496157E}" type="parTrans" cxnId="{60FB3240-D011-4338-B796-43DFE2EEC307}">
      <dgm:prSet/>
      <dgm:spPr/>
      <dgm:t>
        <a:bodyPr/>
        <a:lstStyle/>
        <a:p>
          <a:endParaRPr lang="en-US" sz="900"/>
        </a:p>
      </dgm:t>
    </dgm:pt>
    <dgm:pt modelId="{416199B7-2D66-4911-AA44-3C17950C8D57}" type="sibTrans" cxnId="{60FB3240-D011-4338-B796-43DFE2EEC307}">
      <dgm:prSet/>
      <dgm:spPr/>
      <dgm:t>
        <a:bodyPr/>
        <a:lstStyle/>
        <a:p>
          <a:endParaRPr lang="en-US" sz="900"/>
        </a:p>
      </dgm:t>
    </dgm:pt>
    <dgm:pt modelId="{C7F22C31-88C9-4E6B-9E11-62C9772C3F91}">
      <dgm:prSet custT="1">
        <dgm:style>
          <a:lnRef idx="1">
            <a:schemeClr val="accent2"/>
          </a:lnRef>
          <a:fillRef idx="3">
            <a:schemeClr val="accent2"/>
          </a:fillRef>
          <a:effectRef idx="2">
            <a:schemeClr val="accent2"/>
          </a:effectRef>
          <a:fontRef idx="minor">
            <a:schemeClr val="lt1"/>
          </a:fontRef>
        </dgm:style>
      </dgm:prSet>
      <dgm:spPr/>
      <dgm:t>
        <a:bodyPr/>
        <a:lstStyle/>
        <a:p>
          <a:r>
            <a:rPr lang="en-US" sz="1800" dirty="0">
              <a:solidFill>
                <a:schemeClr val="tx1"/>
              </a:solidFill>
            </a:rPr>
            <a:t>Brokers	</a:t>
          </a:r>
        </a:p>
        <a:p>
          <a:r>
            <a:rPr lang="en-US" sz="1800" dirty="0">
              <a:solidFill>
                <a:schemeClr val="tx1"/>
              </a:solidFill>
            </a:rPr>
            <a:t>Best Service</a:t>
          </a:r>
        </a:p>
      </dgm:t>
    </dgm:pt>
    <dgm:pt modelId="{5A4C7AA2-28F9-4733-AF48-96AED315D5B0}" type="parTrans" cxnId="{1D1D23A1-5575-4AC2-8530-FCB42A1AE51A}">
      <dgm:prSet/>
      <dgm:spPr/>
      <dgm:t>
        <a:bodyPr/>
        <a:lstStyle/>
        <a:p>
          <a:endParaRPr lang="en-US" sz="900"/>
        </a:p>
      </dgm:t>
    </dgm:pt>
    <dgm:pt modelId="{4A2F5402-BBA4-46C1-B738-1F97A68B5218}" type="sibTrans" cxnId="{1D1D23A1-5575-4AC2-8530-FCB42A1AE51A}">
      <dgm:prSet/>
      <dgm:spPr/>
      <dgm:t>
        <a:bodyPr/>
        <a:lstStyle/>
        <a:p>
          <a:endParaRPr lang="en-US" sz="900"/>
        </a:p>
      </dgm:t>
    </dgm:pt>
    <dgm:pt modelId="{AC2101BF-5233-45D1-8B4A-687870FD2E9E}">
      <dgm:prSet custT="1">
        <dgm:style>
          <a:lnRef idx="3">
            <a:schemeClr val="lt1"/>
          </a:lnRef>
          <a:fillRef idx="1">
            <a:schemeClr val="accent6"/>
          </a:fillRef>
          <a:effectRef idx="1">
            <a:schemeClr val="accent6"/>
          </a:effectRef>
          <a:fontRef idx="minor">
            <a:schemeClr val="lt1"/>
          </a:fontRef>
        </dgm:style>
      </dgm:prSet>
      <dgm:spPr/>
      <dgm:t>
        <a:bodyPr/>
        <a:lstStyle/>
        <a:p>
          <a:r>
            <a:rPr lang="en-US" sz="1800" dirty="0">
              <a:solidFill>
                <a:schemeClr val="tx1"/>
              </a:solidFill>
            </a:rPr>
            <a:t>State DA	</a:t>
          </a:r>
        </a:p>
        <a:p>
          <a:r>
            <a:rPr lang="en-US" sz="1800" dirty="0">
              <a:solidFill>
                <a:schemeClr val="tx1"/>
              </a:solidFill>
            </a:rPr>
            <a:t>Quality  </a:t>
          </a:r>
          <a:r>
            <a:rPr lang="en-US" sz="1800" dirty="0"/>
            <a:t>        </a:t>
          </a:r>
          <a:r>
            <a:rPr lang="en-US" sz="1800" dirty="0">
              <a:solidFill>
                <a:schemeClr val="tx1"/>
              </a:solidFill>
            </a:rPr>
            <a:t>Lead Times</a:t>
          </a:r>
        </a:p>
      </dgm:t>
    </dgm:pt>
    <dgm:pt modelId="{894866EF-F608-4AED-A73D-B24BAB20BF69}" type="parTrans" cxnId="{DD49BD44-F00E-46A6-839A-F67E75D81911}">
      <dgm:prSet/>
      <dgm:spPr/>
      <dgm:t>
        <a:bodyPr/>
        <a:lstStyle/>
        <a:p>
          <a:endParaRPr lang="en-US" sz="900"/>
        </a:p>
      </dgm:t>
    </dgm:pt>
    <dgm:pt modelId="{6F2BD56F-493B-4C5F-9F9E-A4ADA7FCC1B1}" type="sibTrans" cxnId="{DD49BD44-F00E-46A6-839A-F67E75D81911}">
      <dgm:prSet/>
      <dgm:spPr/>
      <dgm:t>
        <a:bodyPr/>
        <a:lstStyle/>
        <a:p>
          <a:endParaRPr lang="en-US" sz="900"/>
        </a:p>
      </dgm:t>
    </dgm:pt>
    <dgm:pt modelId="{20C27979-A2B1-45BD-9E6A-BD492EE57BD5}">
      <dgm:prSet custT="1">
        <dgm:style>
          <a:lnRef idx="1">
            <a:schemeClr val="dk1"/>
          </a:lnRef>
          <a:fillRef idx="2">
            <a:schemeClr val="dk1"/>
          </a:fillRef>
          <a:effectRef idx="1">
            <a:schemeClr val="dk1"/>
          </a:effectRef>
          <a:fontRef idx="minor">
            <a:schemeClr val="dk1"/>
          </a:fontRef>
        </dgm:style>
      </dgm:prSet>
      <dgm:spPr/>
      <dgm:t>
        <a:bodyPr/>
        <a:lstStyle/>
        <a:p>
          <a:r>
            <a:rPr lang="en-US" sz="1600" dirty="0">
              <a:solidFill>
                <a:schemeClr val="tx1"/>
              </a:solidFill>
            </a:rPr>
            <a:t>Process/Practices Procedures</a:t>
          </a:r>
        </a:p>
      </dgm:t>
    </dgm:pt>
    <dgm:pt modelId="{95D24785-E836-4056-B145-84020FF9657A}" type="parTrans" cxnId="{4E6098DC-7102-466A-840E-BBD3D21ECD01}">
      <dgm:prSet/>
      <dgm:spPr/>
      <dgm:t>
        <a:bodyPr/>
        <a:lstStyle/>
        <a:p>
          <a:endParaRPr lang="en-US" sz="900"/>
        </a:p>
      </dgm:t>
    </dgm:pt>
    <dgm:pt modelId="{75821E95-0675-4555-BB52-ED7406F5167C}" type="sibTrans" cxnId="{4E6098DC-7102-466A-840E-BBD3D21ECD01}">
      <dgm:prSet/>
      <dgm:spPr/>
      <dgm:t>
        <a:bodyPr/>
        <a:lstStyle/>
        <a:p>
          <a:endParaRPr lang="en-US" sz="900"/>
        </a:p>
      </dgm:t>
    </dgm:pt>
    <dgm:pt modelId="{B8B04267-7BA3-49CA-B75E-0DDEF9A27F94}">
      <dgm:prSet custT="1">
        <dgm:style>
          <a:lnRef idx="1">
            <a:schemeClr val="accent2"/>
          </a:lnRef>
          <a:fillRef idx="2">
            <a:schemeClr val="accent2"/>
          </a:fillRef>
          <a:effectRef idx="1">
            <a:schemeClr val="accent2"/>
          </a:effectRef>
          <a:fontRef idx="minor">
            <a:schemeClr val="dk1"/>
          </a:fontRef>
        </dgm:style>
      </dgm:prSet>
      <dgm:spPr/>
      <dgm:t>
        <a:bodyPr/>
        <a:lstStyle/>
        <a:p>
          <a:r>
            <a:rPr lang="en-US" sz="1800" dirty="0">
              <a:solidFill>
                <a:schemeClr val="tx1"/>
              </a:solidFill>
            </a:rPr>
            <a:t>Menu Cycle</a:t>
          </a:r>
        </a:p>
      </dgm:t>
    </dgm:pt>
    <dgm:pt modelId="{F7B6FD44-3B88-41A5-B222-7DC14CAC4D20}" type="parTrans" cxnId="{09B2750C-CD91-4CD8-8A16-8A709FC9FE26}">
      <dgm:prSet/>
      <dgm:spPr/>
      <dgm:t>
        <a:bodyPr/>
        <a:lstStyle/>
        <a:p>
          <a:endParaRPr lang="en-US"/>
        </a:p>
      </dgm:t>
    </dgm:pt>
    <dgm:pt modelId="{A66C3730-28E3-4C61-B480-1FE0B9F8F24D}" type="sibTrans" cxnId="{09B2750C-CD91-4CD8-8A16-8A709FC9FE26}">
      <dgm:prSet/>
      <dgm:spPr/>
      <dgm:t>
        <a:bodyPr/>
        <a:lstStyle/>
        <a:p>
          <a:endParaRPr lang="en-US"/>
        </a:p>
      </dgm:t>
    </dgm:pt>
    <dgm:pt modelId="{C4BFF95C-3B28-47DA-9BE2-1C132C015358}">
      <dgm:prSet custT="1">
        <dgm:style>
          <a:lnRef idx="3">
            <a:schemeClr val="lt1"/>
          </a:lnRef>
          <a:fillRef idx="1">
            <a:schemeClr val="accent1"/>
          </a:fillRef>
          <a:effectRef idx="1">
            <a:schemeClr val="accent1"/>
          </a:effectRef>
          <a:fontRef idx="minor">
            <a:schemeClr val="lt1"/>
          </a:fontRef>
        </dgm:style>
      </dgm:prSet>
      <dgm:spPr/>
      <dgm:t>
        <a:bodyPr/>
        <a:lstStyle/>
        <a:p>
          <a:pPr algn="ctr"/>
          <a:r>
            <a:rPr lang="en-US" sz="1800" dirty="0">
              <a:solidFill>
                <a:schemeClr val="tx1"/>
              </a:solidFill>
            </a:rPr>
            <a:t>USDA Foods        Ordering                                           Availability</a:t>
          </a:r>
          <a:r>
            <a:rPr lang="en-US" sz="1800" dirty="0"/>
            <a:t>	</a:t>
          </a:r>
          <a:r>
            <a:rPr lang="en-US" sz="900" dirty="0"/>
            <a:t>		</a:t>
          </a:r>
          <a:endParaRPr lang="en-US" sz="1800" dirty="0"/>
        </a:p>
      </dgm:t>
    </dgm:pt>
    <dgm:pt modelId="{E34540CC-BF97-4A5F-84EF-CB00EEFFDC45}" type="parTrans" cxnId="{8D3F49CB-53E9-4BCD-A4EC-B249CDCA72D0}">
      <dgm:prSet/>
      <dgm:spPr/>
      <dgm:t>
        <a:bodyPr/>
        <a:lstStyle/>
        <a:p>
          <a:endParaRPr lang="en-US"/>
        </a:p>
      </dgm:t>
    </dgm:pt>
    <dgm:pt modelId="{B1B8916E-E592-4079-9D8B-8DBE0AE592EE}" type="sibTrans" cxnId="{8D3F49CB-53E9-4BCD-A4EC-B249CDCA72D0}">
      <dgm:prSet/>
      <dgm:spPr/>
      <dgm:t>
        <a:bodyPr/>
        <a:lstStyle/>
        <a:p>
          <a:endParaRPr lang="en-US"/>
        </a:p>
      </dgm:t>
    </dgm:pt>
    <dgm:pt modelId="{B20D8F02-C1B6-444F-BD3A-E452E3DFF683}" type="pres">
      <dgm:prSet presAssocID="{833E7194-5FD9-4881-A9B1-7083B2FA095A}" presName="compositeShape" presStyleCnt="0">
        <dgm:presLayoutVars>
          <dgm:chMax val="9"/>
          <dgm:dir/>
          <dgm:resizeHandles val="exact"/>
        </dgm:presLayoutVars>
      </dgm:prSet>
      <dgm:spPr/>
    </dgm:pt>
    <dgm:pt modelId="{EE2B8C65-445C-4698-9C1F-587D590847E7}" type="pres">
      <dgm:prSet presAssocID="{833E7194-5FD9-4881-A9B1-7083B2FA095A}" presName="triangle1" presStyleLbl="node1" presStyleIdx="0" presStyleCnt="9" custScaleX="286311" custScaleY="104759" custLinFactNeighborX="3636" custLinFactNeighborY="-8075">
        <dgm:presLayoutVars>
          <dgm:bulletEnabled val="1"/>
        </dgm:presLayoutVars>
      </dgm:prSet>
      <dgm:spPr/>
    </dgm:pt>
    <dgm:pt modelId="{0088E4A1-604B-4E86-8396-8A89E672B58A}" type="pres">
      <dgm:prSet presAssocID="{833E7194-5FD9-4881-A9B1-7083B2FA095A}" presName="triangle2" presStyleLbl="node1" presStyleIdx="1" presStyleCnt="9" custScaleX="258887" custScaleY="100268" custLinFactX="-45130" custLinFactNeighborX="-100000" custLinFactNeighborY="-36282">
        <dgm:presLayoutVars>
          <dgm:bulletEnabled val="1"/>
        </dgm:presLayoutVars>
      </dgm:prSet>
      <dgm:spPr/>
    </dgm:pt>
    <dgm:pt modelId="{DF7780E1-E98E-4730-9AE4-8B02EBB16763}" type="pres">
      <dgm:prSet presAssocID="{833E7194-5FD9-4881-A9B1-7083B2FA095A}" presName="triangle3" presStyleLbl="node1" presStyleIdx="2" presStyleCnt="9" custScaleX="215814" custScaleY="67865" custLinFactNeighborX="-1710" custLinFactNeighborY="-11123">
        <dgm:presLayoutVars>
          <dgm:bulletEnabled val="1"/>
        </dgm:presLayoutVars>
      </dgm:prSet>
      <dgm:spPr/>
    </dgm:pt>
    <dgm:pt modelId="{6C5903D8-3B52-4F46-9AC3-952B55EEEC07}" type="pres">
      <dgm:prSet presAssocID="{833E7194-5FD9-4881-A9B1-7083B2FA095A}" presName="triangle4" presStyleLbl="node1" presStyleIdx="3" presStyleCnt="9" custScaleX="265162" custLinFactX="40687" custLinFactNeighborX="100000" custLinFactNeighborY="-31840">
        <dgm:presLayoutVars>
          <dgm:bulletEnabled val="1"/>
        </dgm:presLayoutVars>
      </dgm:prSet>
      <dgm:spPr/>
    </dgm:pt>
    <dgm:pt modelId="{8DB1C69D-ACD7-4064-9E5B-2F4BAC7CACD7}" type="pres">
      <dgm:prSet presAssocID="{833E7194-5FD9-4881-A9B1-7083B2FA095A}" presName="triangle5" presStyleLbl="node1" presStyleIdx="4" presStyleCnt="9" custScaleX="203538" custLinFactX="-37795" custLinFactNeighborX="-100000" custLinFactNeighborY="-5183">
        <dgm:presLayoutVars>
          <dgm:bulletEnabled val="1"/>
        </dgm:presLayoutVars>
      </dgm:prSet>
      <dgm:spPr/>
    </dgm:pt>
    <dgm:pt modelId="{4727DE92-9C88-427C-AA83-B5999DCC0739}" type="pres">
      <dgm:prSet presAssocID="{833E7194-5FD9-4881-A9B1-7083B2FA095A}" presName="triangle6" presStyleLbl="node1" presStyleIdx="5" presStyleCnt="9" custScaleX="209048" custScaleY="106591" custLinFactNeighborX="-66822" custLinFactNeighborY="-5184">
        <dgm:presLayoutVars>
          <dgm:bulletEnabled val="1"/>
        </dgm:presLayoutVars>
      </dgm:prSet>
      <dgm:spPr/>
    </dgm:pt>
    <dgm:pt modelId="{636447EA-AD6F-4011-9B44-6BF5A890BFEF}" type="pres">
      <dgm:prSet presAssocID="{833E7194-5FD9-4881-A9B1-7083B2FA095A}" presName="triangle7" presStyleLbl="node1" presStyleIdx="6" presStyleCnt="9" custScaleX="207954" custLinFactNeighborX="1173" custLinFactNeighborY="-4280">
        <dgm:presLayoutVars>
          <dgm:bulletEnabled val="1"/>
        </dgm:presLayoutVars>
      </dgm:prSet>
      <dgm:spPr/>
    </dgm:pt>
    <dgm:pt modelId="{9A376377-2429-4A37-818C-FEF1DD1DF158}" type="pres">
      <dgm:prSet presAssocID="{833E7194-5FD9-4881-A9B1-7083B2FA095A}" presName="triangle8" presStyleLbl="node1" presStyleIdx="7" presStyleCnt="9" custScaleX="198457" custScaleY="113782" custLinFactNeighborX="63735" custLinFactNeighborY="-13666">
        <dgm:presLayoutVars>
          <dgm:bulletEnabled val="1"/>
        </dgm:presLayoutVars>
      </dgm:prSet>
      <dgm:spPr/>
    </dgm:pt>
    <dgm:pt modelId="{96D3EDFE-1DBD-4802-A190-A4480D3C44B1}" type="pres">
      <dgm:prSet presAssocID="{833E7194-5FD9-4881-A9B1-7083B2FA095A}" presName="triangle9" presStyleLbl="node1" presStyleIdx="8" presStyleCnt="9" custScaleX="218083" custScaleY="105235" custLinFactX="46044" custLinFactNeighborX="100000" custLinFactNeighborY="-8568">
        <dgm:presLayoutVars>
          <dgm:bulletEnabled val="1"/>
        </dgm:presLayoutVars>
      </dgm:prSet>
      <dgm:spPr/>
    </dgm:pt>
  </dgm:ptLst>
  <dgm:cxnLst>
    <dgm:cxn modelId="{09B2750C-CD91-4CD8-8A16-8A709FC9FE26}" srcId="{833E7194-5FD9-4881-A9B1-7083B2FA095A}" destId="{B8B04267-7BA3-49CA-B75E-0DDEF9A27F94}" srcOrd="1" destOrd="0" parTransId="{F7B6FD44-3B88-41A5-B222-7DC14CAC4D20}" sibTransId="{A66C3730-28E3-4C61-B480-1FE0B9F8F24D}"/>
    <dgm:cxn modelId="{5DB0D00D-A501-4921-976B-021D74E69E2C}" type="presOf" srcId="{2C304B0E-966D-4398-A1C5-F05651CB4411}" destId="{EE2B8C65-445C-4698-9C1F-587D590847E7}" srcOrd="0" destOrd="0" presId="urn:microsoft.com/office/officeart/2005/8/layout/pyramid4"/>
    <dgm:cxn modelId="{B1099419-8D52-4480-9CF5-6CA2A9521F74}" type="presOf" srcId="{833E7194-5FD9-4881-A9B1-7083B2FA095A}" destId="{B20D8F02-C1B6-444F-BD3A-E452E3DFF683}" srcOrd="0" destOrd="0" presId="urn:microsoft.com/office/officeart/2005/8/layout/pyramid4"/>
    <dgm:cxn modelId="{2AA46226-47A6-4A0E-8BAB-6E2D66ABABBE}" type="presOf" srcId="{AC2101BF-5233-45D1-8B4A-687870FD2E9E}" destId="{636447EA-AD6F-4011-9B44-6BF5A890BFEF}" srcOrd="0" destOrd="0" presId="urn:microsoft.com/office/officeart/2005/8/layout/pyramid4"/>
    <dgm:cxn modelId="{60FB3240-D011-4338-B796-43DFE2EEC307}" srcId="{833E7194-5FD9-4881-A9B1-7083B2FA095A}" destId="{A11A360A-2BC4-4C0B-96F0-CD6870C73027}" srcOrd="4" destOrd="0" parTransId="{D28B6E32-74D7-40D5-AA70-10C22496157E}" sibTransId="{416199B7-2D66-4911-AA44-3C17950C8D57}"/>
    <dgm:cxn modelId="{68D2F95F-19E3-4C9E-88D1-ED1EE13B0D6A}" type="presOf" srcId="{3351D80C-3336-4137-9126-4B407C4CB170}" destId="{DF7780E1-E98E-4730-9AE4-8B02EBB16763}" srcOrd="0" destOrd="0" presId="urn:microsoft.com/office/officeart/2005/8/layout/pyramid4"/>
    <dgm:cxn modelId="{2544B163-2FCD-4D4E-88C0-208829EA6D60}" srcId="{833E7194-5FD9-4881-A9B1-7083B2FA095A}" destId="{2C304B0E-966D-4398-A1C5-F05651CB4411}" srcOrd="0" destOrd="0" parTransId="{0C6F991C-643F-4B3F-AA4E-1247D93AA71F}" sibTransId="{0DEA8786-525C-4BF5-9226-AB4145A377A8}"/>
    <dgm:cxn modelId="{DD49BD44-F00E-46A6-839A-F67E75D81911}" srcId="{833E7194-5FD9-4881-A9B1-7083B2FA095A}" destId="{AC2101BF-5233-45D1-8B4A-687870FD2E9E}" srcOrd="6" destOrd="0" parTransId="{894866EF-F608-4AED-A73D-B24BAB20BF69}" sibTransId="{6F2BD56F-493B-4C5F-9F9E-A4ADA7FCC1B1}"/>
    <dgm:cxn modelId="{C1032554-32B3-4CB3-A7A0-6F92D49AD700}" type="presOf" srcId="{C4BFF95C-3B28-47DA-9BE2-1C132C015358}" destId="{96D3EDFE-1DBD-4802-A190-A4480D3C44B1}" srcOrd="0" destOrd="0" presId="urn:microsoft.com/office/officeart/2005/8/layout/pyramid4"/>
    <dgm:cxn modelId="{C269018F-9C34-440B-823B-85B83067B4AF}" type="presOf" srcId="{B8B04267-7BA3-49CA-B75E-0DDEF9A27F94}" destId="{0088E4A1-604B-4E86-8396-8A89E672B58A}" srcOrd="0" destOrd="0" presId="urn:microsoft.com/office/officeart/2005/8/layout/pyramid4"/>
    <dgm:cxn modelId="{69FDFD9B-0BF7-4459-AB22-C4659E567923}" type="presOf" srcId="{C7F22C31-88C9-4E6B-9E11-62C9772C3F91}" destId="{4727DE92-9C88-427C-AA83-B5999DCC0739}" srcOrd="0" destOrd="0" presId="urn:microsoft.com/office/officeart/2005/8/layout/pyramid4"/>
    <dgm:cxn modelId="{1D1D23A1-5575-4AC2-8530-FCB42A1AE51A}" srcId="{833E7194-5FD9-4881-A9B1-7083B2FA095A}" destId="{C7F22C31-88C9-4E6B-9E11-62C9772C3F91}" srcOrd="5" destOrd="0" parTransId="{5A4C7AA2-28F9-4733-AF48-96AED315D5B0}" sibTransId="{4A2F5402-BBA4-46C1-B738-1F97A68B5218}"/>
    <dgm:cxn modelId="{F57EE7AD-9570-417C-B682-9851A7E5D6D5}" type="presOf" srcId="{A11A360A-2BC4-4C0B-96F0-CD6870C73027}" destId="{8DB1C69D-ACD7-4064-9E5B-2F4BAC7CACD7}" srcOrd="0" destOrd="0" presId="urn:microsoft.com/office/officeart/2005/8/layout/pyramid4"/>
    <dgm:cxn modelId="{8D3F49CB-53E9-4BCD-A4EC-B249CDCA72D0}" srcId="{833E7194-5FD9-4881-A9B1-7083B2FA095A}" destId="{C4BFF95C-3B28-47DA-9BE2-1C132C015358}" srcOrd="8" destOrd="0" parTransId="{E34540CC-BF97-4A5F-84EF-CB00EEFFDC45}" sibTransId="{B1B8916E-E592-4079-9D8B-8DBE0AE592EE}"/>
    <dgm:cxn modelId="{07FAA9CE-7C31-4BEE-9618-1743303024E2}" type="presOf" srcId="{5C03BB21-E358-4042-8D8B-9201D40365DA}" destId="{6C5903D8-3B52-4F46-9AC3-952B55EEEC07}" srcOrd="0" destOrd="0" presId="urn:microsoft.com/office/officeart/2005/8/layout/pyramid4"/>
    <dgm:cxn modelId="{2FD247D5-8215-4C14-9A28-2D60BC57192A}" srcId="{833E7194-5FD9-4881-A9B1-7083B2FA095A}" destId="{5C03BB21-E358-4042-8D8B-9201D40365DA}" srcOrd="3" destOrd="0" parTransId="{E7664F7A-B7AA-4A68-A432-B43DEEC6CFD0}" sibTransId="{124DEF9C-83DA-44B3-A307-B99171A62698}"/>
    <dgm:cxn modelId="{4E6098DC-7102-466A-840E-BBD3D21ECD01}" srcId="{833E7194-5FD9-4881-A9B1-7083B2FA095A}" destId="{20C27979-A2B1-45BD-9E6A-BD492EE57BD5}" srcOrd="7" destOrd="0" parTransId="{95D24785-E836-4056-B145-84020FF9657A}" sibTransId="{75821E95-0675-4555-BB52-ED7406F5167C}"/>
    <dgm:cxn modelId="{1DD4EBE6-A53E-434B-8E1B-C4EEDE152279}" type="presOf" srcId="{20C27979-A2B1-45BD-9E6A-BD492EE57BD5}" destId="{9A376377-2429-4A37-818C-FEF1DD1DF158}" srcOrd="0" destOrd="0" presId="urn:microsoft.com/office/officeart/2005/8/layout/pyramid4"/>
    <dgm:cxn modelId="{405894E9-A6FB-48AB-A1F5-FE5DC30F6557}" srcId="{833E7194-5FD9-4881-A9B1-7083B2FA095A}" destId="{3351D80C-3336-4137-9126-4B407C4CB170}" srcOrd="2" destOrd="0" parTransId="{FF104438-AF48-4CAD-BACA-C79D8E9855D6}" sibTransId="{B91F9043-618B-4BF6-98D4-F9A7A5A2FF1E}"/>
    <dgm:cxn modelId="{418D08FD-0A7C-492A-917D-028A2EC8A1BE}" type="presParOf" srcId="{B20D8F02-C1B6-444F-BD3A-E452E3DFF683}" destId="{EE2B8C65-445C-4698-9C1F-587D590847E7}" srcOrd="0" destOrd="0" presId="urn:microsoft.com/office/officeart/2005/8/layout/pyramid4"/>
    <dgm:cxn modelId="{5E9EE675-21E8-4CAC-9DFF-4A7C69A75013}" type="presParOf" srcId="{B20D8F02-C1B6-444F-BD3A-E452E3DFF683}" destId="{0088E4A1-604B-4E86-8396-8A89E672B58A}" srcOrd="1" destOrd="0" presId="urn:microsoft.com/office/officeart/2005/8/layout/pyramid4"/>
    <dgm:cxn modelId="{1C876CA5-CEB2-468D-9405-FD9CA06625BC}" type="presParOf" srcId="{B20D8F02-C1B6-444F-BD3A-E452E3DFF683}" destId="{DF7780E1-E98E-4730-9AE4-8B02EBB16763}" srcOrd="2" destOrd="0" presId="urn:microsoft.com/office/officeart/2005/8/layout/pyramid4"/>
    <dgm:cxn modelId="{2D5337F4-F464-44F2-AA11-CE307FCBBD62}" type="presParOf" srcId="{B20D8F02-C1B6-444F-BD3A-E452E3DFF683}" destId="{6C5903D8-3B52-4F46-9AC3-952B55EEEC07}" srcOrd="3" destOrd="0" presId="urn:microsoft.com/office/officeart/2005/8/layout/pyramid4"/>
    <dgm:cxn modelId="{65D7278C-AC82-4E3D-BBA2-C03F0B3D5F36}" type="presParOf" srcId="{B20D8F02-C1B6-444F-BD3A-E452E3DFF683}" destId="{8DB1C69D-ACD7-4064-9E5B-2F4BAC7CACD7}" srcOrd="4" destOrd="0" presId="urn:microsoft.com/office/officeart/2005/8/layout/pyramid4"/>
    <dgm:cxn modelId="{401A3096-B774-4F3E-97E8-44B34475B0C3}" type="presParOf" srcId="{B20D8F02-C1B6-444F-BD3A-E452E3DFF683}" destId="{4727DE92-9C88-427C-AA83-B5999DCC0739}" srcOrd="5" destOrd="0" presId="urn:microsoft.com/office/officeart/2005/8/layout/pyramid4"/>
    <dgm:cxn modelId="{EF5E0E25-040C-4E36-848C-C357E90BE365}" type="presParOf" srcId="{B20D8F02-C1B6-444F-BD3A-E452E3DFF683}" destId="{636447EA-AD6F-4011-9B44-6BF5A890BFEF}" srcOrd="6" destOrd="0" presId="urn:microsoft.com/office/officeart/2005/8/layout/pyramid4"/>
    <dgm:cxn modelId="{AEB6684E-F2A0-4013-A5A5-8EB52DE0ADF9}" type="presParOf" srcId="{B20D8F02-C1B6-444F-BD3A-E452E3DFF683}" destId="{9A376377-2429-4A37-818C-FEF1DD1DF158}" srcOrd="7" destOrd="0" presId="urn:microsoft.com/office/officeart/2005/8/layout/pyramid4"/>
    <dgm:cxn modelId="{B351D1FF-262D-4089-ADC1-3DA59040AA48}" type="presParOf" srcId="{B20D8F02-C1B6-444F-BD3A-E452E3DFF683}" destId="{96D3EDFE-1DBD-4802-A190-A4480D3C44B1}" srcOrd="8"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CA2ED-839F-4749-9E49-1E9E7BDA8233}">
      <dsp:nvSpPr>
        <dsp:cNvPr id="0" name=""/>
        <dsp:cNvSpPr/>
      </dsp:nvSpPr>
      <dsp:spPr>
        <a:xfrm>
          <a:off x="0" y="0"/>
          <a:ext cx="4082903" cy="408290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A4F53E-2910-4F7E-AEB4-532ADB0BEFF5}">
      <dsp:nvSpPr>
        <dsp:cNvPr id="0" name=""/>
        <dsp:cNvSpPr/>
      </dsp:nvSpPr>
      <dsp:spPr>
        <a:xfrm>
          <a:off x="2041451" y="0"/>
          <a:ext cx="8550349" cy="408290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Improve budgeting</a:t>
          </a:r>
        </a:p>
      </dsp:txBody>
      <dsp:txXfrm>
        <a:off x="2041451" y="0"/>
        <a:ext cx="8550349" cy="653264"/>
      </dsp:txXfrm>
    </dsp:sp>
    <dsp:sp modelId="{383FB71A-ABFA-4059-BAED-747D6566F902}">
      <dsp:nvSpPr>
        <dsp:cNvPr id="0" name=""/>
        <dsp:cNvSpPr/>
      </dsp:nvSpPr>
      <dsp:spPr>
        <a:xfrm>
          <a:off x="428704" y="653264"/>
          <a:ext cx="3225493" cy="322549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8F3D42-A6FF-4A8A-83D1-97E3F840F9BB}">
      <dsp:nvSpPr>
        <dsp:cNvPr id="0" name=""/>
        <dsp:cNvSpPr/>
      </dsp:nvSpPr>
      <dsp:spPr>
        <a:xfrm>
          <a:off x="2041451" y="653264"/>
          <a:ext cx="8550349" cy="322549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Fill rates for orders increase</a:t>
          </a:r>
        </a:p>
      </dsp:txBody>
      <dsp:txXfrm>
        <a:off x="2041451" y="653264"/>
        <a:ext cx="8550349" cy="653264"/>
      </dsp:txXfrm>
    </dsp:sp>
    <dsp:sp modelId="{44EA67A5-8ED2-4F24-B127-5791846BF4E1}">
      <dsp:nvSpPr>
        <dsp:cNvPr id="0" name=""/>
        <dsp:cNvSpPr/>
      </dsp:nvSpPr>
      <dsp:spPr>
        <a:xfrm>
          <a:off x="857409" y="1306528"/>
          <a:ext cx="2368083" cy="236808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06CE9E-E16A-4456-9F8F-C68300D4B2B4}">
      <dsp:nvSpPr>
        <dsp:cNvPr id="0" name=""/>
        <dsp:cNvSpPr/>
      </dsp:nvSpPr>
      <dsp:spPr>
        <a:xfrm>
          <a:off x="2041451" y="1330280"/>
          <a:ext cx="8550349" cy="236808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Delivery schedules are met</a:t>
          </a:r>
        </a:p>
      </dsp:txBody>
      <dsp:txXfrm>
        <a:off x="2041451" y="1330280"/>
        <a:ext cx="8550349" cy="653264"/>
      </dsp:txXfrm>
    </dsp:sp>
    <dsp:sp modelId="{A17C8E27-9854-40A9-A3AB-91978BD7982E}">
      <dsp:nvSpPr>
        <dsp:cNvPr id="0" name=""/>
        <dsp:cNvSpPr/>
      </dsp:nvSpPr>
      <dsp:spPr>
        <a:xfrm>
          <a:off x="1286114" y="1959793"/>
          <a:ext cx="1510674" cy="1510674"/>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2288E9-FBC5-405A-8A4F-EFF9F497E7CB}">
      <dsp:nvSpPr>
        <dsp:cNvPr id="0" name=""/>
        <dsp:cNvSpPr/>
      </dsp:nvSpPr>
      <dsp:spPr>
        <a:xfrm>
          <a:off x="2041451" y="1959793"/>
          <a:ext cx="8550349" cy="151067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Reduces need to make menu changes</a:t>
          </a:r>
        </a:p>
      </dsp:txBody>
      <dsp:txXfrm>
        <a:off x="2041451" y="1959793"/>
        <a:ext cx="8550349" cy="653264"/>
      </dsp:txXfrm>
    </dsp:sp>
    <dsp:sp modelId="{72288456-62C1-4ECA-B9E3-42B0C7BC6809}">
      <dsp:nvSpPr>
        <dsp:cNvPr id="0" name=""/>
        <dsp:cNvSpPr/>
      </dsp:nvSpPr>
      <dsp:spPr>
        <a:xfrm>
          <a:off x="1714819" y="2613057"/>
          <a:ext cx="653264" cy="653264"/>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EE309A-2845-4706-BD67-12E0F2321197}">
      <dsp:nvSpPr>
        <dsp:cNvPr id="0" name=""/>
        <dsp:cNvSpPr/>
      </dsp:nvSpPr>
      <dsp:spPr>
        <a:xfrm>
          <a:off x="2041451" y="2613057"/>
          <a:ext cx="8550349" cy="65326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Save time in the long run!</a:t>
          </a:r>
        </a:p>
      </dsp:txBody>
      <dsp:txXfrm>
        <a:off x="2041451" y="2613057"/>
        <a:ext cx="8550349" cy="6532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8EE81-D10F-422D-98B6-22D2D2BB7A72}">
      <dsp:nvSpPr>
        <dsp:cNvPr id="0" name=""/>
        <dsp:cNvSpPr/>
      </dsp:nvSpPr>
      <dsp:spPr>
        <a:xfrm>
          <a:off x="2451" y="0"/>
          <a:ext cx="2569852" cy="4351338"/>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a:t>Recipient Agency </a:t>
          </a:r>
        </a:p>
      </dsp:txBody>
      <dsp:txXfrm>
        <a:off x="2451" y="1740535"/>
        <a:ext cx="2569852" cy="1740535"/>
      </dsp:txXfrm>
    </dsp:sp>
    <dsp:sp modelId="{18B13E24-36A4-415B-AF15-0F53915211F8}">
      <dsp:nvSpPr>
        <dsp:cNvPr id="0" name=""/>
        <dsp:cNvSpPr/>
      </dsp:nvSpPr>
      <dsp:spPr>
        <a:xfrm>
          <a:off x="562880" y="261080"/>
          <a:ext cx="1448995" cy="1448995"/>
        </a:xfrm>
        <a:prstGeom prst="ellipse">
          <a:avLst/>
        </a:prstGeom>
        <a:blipFill>
          <a:blip xmlns:r="http://schemas.openxmlformats.org/officeDocument/2006/relationships" r:embed="rId1"/>
          <a:srcRect/>
          <a:stretch>
            <a:fillRect l="-11000" r="-11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999A6856-4C31-414E-8AA8-CF4C7EFF2213}">
      <dsp:nvSpPr>
        <dsp:cNvPr id="0" name=""/>
        <dsp:cNvSpPr/>
      </dsp:nvSpPr>
      <dsp:spPr>
        <a:xfrm>
          <a:off x="2649399" y="0"/>
          <a:ext cx="2569852" cy="4351338"/>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a:t>Processor</a:t>
          </a:r>
        </a:p>
      </dsp:txBody>
      <dsp:txXfrm>
        <a:off x="2649399" y="1740535"/>
        <a:ext cx="2569852" cy="1740535"/>
      </dsp:txXfrm>
    </dsp:sp>
    <dsp:sp modelId="{100FBAB1-3077-42FA-9909-38961F529BA5}">
      <dsp:nvSpPr>
        <dsp:cNvPr id="0" name=""/>
        <dsp:cNvSpPr/>
      </dsp:nvSpPr>
      <dsp:spPr>
        <a:xfrm>
          <a:off x="3209828" y="261080"/>
          <a:ext cx="1448995" cy="1448995"/>
        </a:xfrm>
        <a:prstGeom prst="ellipse">
          <a:avLst/>
        </a:prstGeom>
        <a:blipFill>
          <a:blip xmlns:r="http://schemas.openxmlformats.org/officeDocument/2006/relationships" r:embed="rId2"/>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EC4DEAEC-C3DE-4400-A703-0F795413618A}">
      <dsp:nvSpPr>
        <dsp:cNvPr id="0" name=""/>
        <dsp:cNvSpPr/>
      </dsp:nvSpPr>
      <dsp:spPr>
        <a:xfrm>
          <a:off x="5296347" y="0"/>
          <a:ext cx="2569852" cy="4351338"/>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a:t>Broker</a:t>
          </a:r>
        </a:p>
      </dsp:txBody>
      <dsp:txXfrm>
        <a:off x="5296347" y="1740535"/>
        <a:ext cx="2569852" cy="1740535"/>
      </dsp:txXfrm>
    </dsp:sp>
    <dsp:sp modelId="{A0A337C6-7D89-45AD-8092-44B37E2FB5B8}">
      <dsp:nvSpPr>
        <dsp:cNvPr id="0" name=""/>
        <dsp:cNvSpPr/>
      </dsp:nvSpPr>
      <dsp:spPr>
        <a:xfrm>
          <a:off x="5856776" y="261080"/>
          <a:ext cx="1448995" cy="1448995"/>
        </a:xfrm>
        <a:prstGeom prst="ellipse">
          <a:avLst/>
        </a:prstGeom>
        <a:blipFill>
          <a:blip xmlns:r="http://schemas.openxmlformats.org/officeDocument/2006/relationships" r:embed="rId3"/>
          <a:srcRect/>
          <a:stretch>
            <a:fillRect l="-17000" r="-17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C67DAC53-7DF2-4088-B555-8C5A0FFBE2FD}">
      <dsp:nvSpPr>
        <dsp:cNvPr id="0" name=""/>
        <dsp:cNvSpPr/>
      </dsp:nvSpPr>
      <dsp:spPr>
        <a:xfrm>
          <a:off x="7943295" y="0"/>
          <a:ext cx="2569852" cy="4351338"/>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a:t>Distributor</a:t>
          </a:r>
        </a:p>
      </dsp:txBody>
      <dsp:txXfrm>
        <a:off x="7943295" y="1740535"/>
        <a:ext cx="2569852" cy="1740535"/>
      </dsp:txXfrm>
    </dsp:sp>
    <dsp:sp modelId="{ECFFA9FF-7014-4760-B095-1BF9E66658B6}">
      <dsp:nvSpPr>
        <dsp:cNvPr id="0" name=""/>
        <dsp:cNvSpPr/>
      </dsp:nvSpPr>
      <dsp:spPr>
        <a:xfrm>
          <a:off x="8503724" y="261080"/>
          <a:ext cx="1448995" cy="1448995"/>
        </a:xfrm>
        <a:prstGeom prst="ellipse">
          <a:avLst/>
        </a:prstGeom>
        <a:blipFill>
          <a:blip xmlns:r="http://schemas.openxmlformats.org/officeDocument/2006/relationships" r:embed="rId4"/>
          <a:srcRect/>
          <a:stretch>
            <a:fillRect l="-9000" r="-9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CE06D44F-F584-40F8-A326-F89AE8DCA822}">
      <dsp:nvSpPr>
        <dsp:cNvPr id="0" name=""/>
        <dsp:cNvSpPr/>
      </dsp:nvSpPr>
      <dsp:spPr>
        <a:xfrm>
          <a:off x="420623" y="3481070"/>
          <a:ext cx="9674352" cy="652700"/>
        </a:xfrm>
        <a:prstGeom prst="leftRightArrow">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B80B3-F1C3-4AE9-A8C7-2E8BA364E745}">
      <dsp:nvSpPr>
        <dsp:cNvPr id="0" name=""/>
        <dsp:cNvSpPr/>
      </dsp:nvSpPr>
      <dsp:spPr>
        <a:xfrm>
          <a:off x="0" y="0"/>
          <a:ext cx="3917505"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4A52A65-FA03-4072-B839-6A6BB6A57D0A}">
      <dsp:nvSpPr>
        <dsp:cNvPr id="0" name=""/>
        <dsp:cNvSpPr/>
      </dsp:nvSpPr>
      <dsp:spPr>
        <a:xfrm>
          <a:off x="0" y="0"/>
          <a:ext cx="3917505" cy="4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Communication is key</a:t>
          </a:r>
        </a:p>
      </dsp:txBody>
      <dsp:txXfrm>
        <a:off x="0" y="0"/>
        <a:ext cx="3917505" cy="473440"/>
      </dsp:txXfrm>
    </dsp:sp>
    <dsp:sp modelId="{4D467085-BF0A-4156-89F6-0506E0E6E7C5}">
      <dsp:nvSpPr>
        <dsp:cNvPr id="0" name=""/>
        <dsp:cNvSpPr/>
      </dsp:nvSpPr>
      <dsp:spPr>
        <a:xfrm>
          <a:off x="0" y="473440"/>
          <a:ext cx="3917505"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DDF7406-06D4-4B4A-8354-D16AEF376ECB}">
      <dsp:nvSpPr>
        <dsp:cNvPr id="0" name=""/>
        <dsp:cNvSpPr/>
      </dsp:nvSpPr>
      <dsp:spPr>
        <a:xfrm>
          <a:off x="0" y="473440"/>
          <a:ext cx="3917505" cy="4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Revisit due to revisions!  </a:t>
          </a:r>
        </a:p>
      </dsp:txBody>
      <dsp:txXfrm>
        <a:off x="0" y="473440"/>
        <a:ext cx="3917505" cy="473440"/>
      </dsp:txXfrm>
    </dsp:sp>
    <dsp:sp modelId="{562449C6-564E-4F0C-8172-3DB5E22FD45D}">
      <dsp:nvSpPr>
        <dsp:cNvPr id="0" name=""/>
        <dsp:cNvSpPr/>
      </dsp:nvSpPr>
      <dsp:spPr>
        <a:xfrm>
          <a:off x="0" y="946881"/>
          <a:ext cx="3917505"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ADD66F8-47F0-4B34-8C11-4B336F553E28}">
      <dsp:nvSpPr>
        <dsp:cNvPr id="0" name=""/>
        <dsp:cNvSpPr/>
      </dsp:nvSpPr>
      <dsp:spPr>
        <a:xfrm>
          <a:off x="0" y="946881"/>
          <a:ext cx="3917505" cy="4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Look at historical data – but update!  </a:t>
          </a:r>
        </a:p>
      </dsp:txBody>
      <dsp:txXfrm>
        <a:off x="0" y="946881"/>
        <a:ext cx="3917505" cy="473440"/>
      </dsp:txXfrm>
    </dsp:sp>
    <dsp:sp modelId="{055CF147-9112-4903-9982-59E56E69DC37}">
      <dsp:nvSpPr>
        <dsp:cNvPr id="0" name=""/>
        <dsp:cNvSpPr/>
      </dsp:nvSpPr>
      <dsp:spPr>
        <a:xfrm>
          <a:off x="0" y="1420321"/>
          <a:ext cx="3917505"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EC9E8C5-8071-4179-92B2-2CDF5A0F8113}">
      <dsp:nvSpPr>
        <dsp:cNvPr id="0" name=""/>
        <dsp:cNvSpPr/>
      </dsp:nvSpPr>
      <dsp:spPr>
        <a:xfrm>
          <a:off x="0" y="1420321"/>
          <a:ext cx="3917505" cy="4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Accountability</a:t>
          </a:r>
        </a:p>
      </dsp:txBody>
      <dsp:txXfrm>
        <a:off x="0" y="1420321"/>
        <a:ext cx="3917505" cy="4734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B8C65-445C-4698-9C1F-587D590847E7}">
      <dsp:nvSpPr>
        <dsp:cNvPr id="0" name=""/>
        <dsp:cNvSpPr/>
      </dsp:nvSpPr>
      <dsp:spPr>
        <a:xfrm>
          <a:off x="3149253" y="-50359"/>
          <a:ext cx="4621123" cy="1690833"/>
        </a:xfrm>
        <a:prstGeom prst="triangle">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Procurement</a:t>
          </a:r>
        </a:p>
        <a:p>
          <a:pPr marL="0" lvl="0" indent="0" algn="ctr" defTabSz="800100">
            <a:lnSpc>
              <a:spcPct val="90000"/>
            </a:lnSpc>
            <a:spcBef>
              <a:spcPct val="0"/>
            </a:spcBef>
            <a:spcAft>
              <a:spcPct val="35000"/>
            </a:spcAft>
            <a:buNone/>
          </a:pPr>
          <a:r>
            <a:rPr lang="en-US" sz="1800" kern="1200" dirty="0">
              <a:solidFill>
                <a:schemeClr val="tx1"/>
              </a:solidFill>
            </a:rPr>
            <a:t>Acceptability</a:t>
          </a:r>
        </a:p>
      </dsp:txBody>
      <dsp:txXfrm>
        <a:off x="4304534" y="795058"/>
        <a:ext cx="2310561" cy="845416"/>
      </dsp:txXfrm>
    </dsp:sp>
    <dsp:sp modelId="{0088E4A1-604B-4E86-8396-8A89E672B58A}">
      <dsp:nvSpPr>
        <dsp:cNvPr id="0" name=""/>
        <dsp:cNvSpPr/>
      </dsp:nvSpPr>
      <dsp:spPr>
        <a:xfrm>
          <a:off x="162440" y="1014306"/>
          <a:ext cx="4178494" cy="1618347"/>
        </a:xfrm>
        <a:prstGeom prst="triangle">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Menu Cycle</a:t>
          </a:r>
        </a:p>
      </dsp:txBody>
      <dsp:txXfrm>
        <a:off x="1207064" y="1823480"/>
        <a:ext cx="2089247" cy="809173"/>
      </dsp:txXfrm>
    </dsp:sp>
    <dsp:sp modelId="{DF7780E1-E98E-4730-9AE4-8B02EBB16763}">
      <dsp:nvSpPr>
        <dsp:cNvPr id="0" name=""/>
        <dsp:cNvSpPr/>
      </dsp:nvSpPr>
      <dsp:spPr>
        <a:xfrm rot="10800000">
          <a:off x="3631886" y="1681874"/>
          <a:ext cx="3483286" cy="1095356"/>
        </a:xfrm>
        <a:prstGeom prst="triangle">
          <a:avLst/>
        </a:prstGeom>
        <a:solidFill>
          <a:schemeClr val="accent4"/>
        </a:solidFill>
        <a:ln w="19050" cap="flat" cmpd="sng" algn="ctr">
          <a:solidFill>
            <a:schemeClr val="lt1"/>
          </a:solid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Communication</a:t>
          </a:r>
        </a:p>
      </dsp:txBody>
      <dsp:txXfrm rot="10800000">
        <a:off x="4502707" y="1681874"/>
        <a:ext cx="1741643" cy="547678"/>
      </dsp:txXfrm>
    </dsp:sp>
    <dsp:sp modelId="{6C5903D8-3B52-4F46-9AC3-952B55EEEC07}">
      <dsp:nvSpPr>
        <dsp:cNvPr id="0" name=""/>
        <dsp:cNvSpPr/>
      </dsp:nvSpPr>
      <dsp:spPr>
        <a:xfrm>
          <a:off x="6338972" y="1088164"/>
          <a:ext cx="4279774" cy="1614022"/>
        </a:xfrm>
        <a:prstGeom prst="triangle">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Distributors</a:t>
          </a:r>
        </a:p>
        <a:p>
          <a:pPr marL="0" lvl="0" indent="0" algn="ctr" defTabSz="800100">
            <a:lnSpc>
              <a:spcPct val="90000"/>
            </a:lnSpc>
            <a:spcBef>
              <a:spcPct val="0"/>
            </a:spcBef>
            <a:spcAft>
              <a:spcPct val="35000"/>
            </a:spcAft>
            <a:buNone/>
          </a:pPr>
          <a:r>
            <a:rPr lang="en-US" sz="1800" kern="1200" dirty="0">
              <a:solidFill>
                <a:schemeClr val="tx1"/>
              </a:solidFill>
            </a:rPr>
            <a:t>Accountability</a:t>
          </a:r>
          <a:r>
            <a:rPr lang="en-US" sz="1800" kern="1200" dirty="0"/>
            <a:t>	</a:t>
          </a:r>
        </a:p>
      </dsp:txBody>
      <dsp:txXfrm>
        <a:off x="7408916" y="1895175"/>
        <a:ext cx="2139887" cy="807011"/>
      </dsp:txXfrm>
    </dsp:sp>
    <dsp:sp modelId="{8DB1C69D-ACD7-4064-9E5B-2F4BAC7CACD7}">
      <dsp:nvSpPr>
        <dsp:cNvPr id="0" name=""/>
        <dsp:cNvSpPr/>
      </dsp:nvSpPr>
      <dsp:spPr>
        <a:xfrm>
          <a:off x="0" y="3132436"/>
          <a:ext cx="3285148" cy="1614022"/>
        </a:xfrm>
        <a:prstGeom prst="triangle">
          <a:avLst/>
        </a:prstGeom>
        <a:solidFill>
          <a:schemeClr val="accent3"/>
        </a:solidFill>
        <a:ln w="19050" cap="flat" cmpd="sng" algn="ctr">
          <a:solidFill>
            <a:schemeClr val="lt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Processors</a:t>
          </a:r>
        </a:p>
        <a:p>
          <a:pPr marL="0" lvl="0" indent="0" algn="ctr" defTabSz="800100">
            <a:lnSpc>
              <a:spcPct val="90000"/>
            </a:lnSpc>
            <a:spcBef>
              <a:spcPct val="0"/>
            </a:spcBef>
            <a:spcAft>
              <a:spcPct val="35000"/>
            </a:spcAft>
            <a:buNone/>
          </a:pPr>
          <a:r>
            <a:rPr lang="en-US" sz="1800" kern="1200" dirty="0">
              <a:solidFill>
                <a:schemeClr val="tx1"/>
              </a:solidFill>
            </a:rPr>
            <a:t>Pricing/Cost</a:t>
          </a:r>
        </a:p>
      </dsp:txBody>
      <dsp:txXfrm>
        <a:off x="821287" y="3939447"/>
        <a:ext cx="1642574" cy="807011"/>
      </dsp:txXfrm>
    </dsp:sp>
    <dsp:sp modelId="{4727DE92-9C88-427C-AA83-B5999DCC0739}">
      <dsp:nvSpPr>
        <dsp:cNvPr id="0" name=""/>
        <dsp:cNvSpPr/>
      </dsp:nvSpPr>
      <dsp:spPr>
        <a:xfrm rot="10800000">
          <a:off x="1828555" y="3079230"/>
          <a:ext cx="3374081" cy="1720402"/>
        </a:xfrm>
        <a:prstGeom prst="triangle">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Brokers	</a:t>
          </a:r>
        </a:p>
        <a:p>
          <a:pPr marL="0" lvl="0" indent="0" algn="ctr" defTabSz="800100">
            <a:lnSpc>
              <a:spcPct val="90000"/>
            </a:lnSpc>
            <a:spcBef>
              <a:spcPct val="0"/>
            </a:spcBef>
            <a:spcAft>
              <a:spcPct val="35000"/>
            </a:spcAft>
            <a:buNone/>
          </a:pPr>
          <a:r>
            <a:rPr lang="en-US" sz="1800" kern="1200" dirty="0">
              <a:solidFill>
                <a:schemeClr val="tx1"/>
              </a:solidFill>
            </a:rPr>
            <a:t>Best Service</a:t>
          </a:r>
        </a:p>
      </dsp:txBody>
      <dsp:txXfrm rot="10800000">
        <a:off x="2672075" y="3079230"/>
        <a:ext cx="1687041" cy="860201"/>
      </dsp:txXfrm>
    </dsp:sp>
    <dsp:sp modelId="{636447EA-AD6F-4011-9B44-6BF5A890BFEF}">
      <dsp:nvSpPr>
        <dsp:cNvPr id="0" name=""/>
        <dsp:cNvSpPr/>
      </dsp:nvSpPr>
      <dsp:spPr>
        <a:xfrm>
          <a:off x="3741849" y="3147011"/>
          <a:ext cx="3356424" cy="1614022"/>
        </a:xfrm>
        <a:prstGeom prst="triangle">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State DA	</a:t>
          </a:r>
        </a:p>
        <a:p>
          <a:pPr marL="0" lvl="0" indent="0" algn="ctr" defTabSz="800100">
            <a:lnSpc>
              <a:spcPct val="90000"/>
            </a:lnSpc>
            <a:spcBef>
              <a:spcPct val="0"/>
            </a:spcBef>
            <a:spcAft>
              <a:spcPct val="35000"/>
            </a:spcAft>
            <a:buNone/>
          </a:pPr>
          <a:r>
            <a:rPr lang="en-US" sz="1800" kern="1200" dirty="0">
              <a:solidFill>
                <a:schemeClr val="tx1"/>
              </a:solidFill>
            </a:rPr>
            <a:t>Quality  </a:t>
          </a:r>
          <a:r>
            <a:rPr lang="en-US" sz="1800" kern="1200" dirty="0"/>
            <a:t>        </a:t>
          </a:r>
          <a:r>
            <a:rPr lang="en-US" sz="1800" kern="1200" dirty="0">
              <a:solidFill>
                <a:schemeClr val="tx1"/>
              </a:solidFill>
            </a:rPr>
            <a:t>Lead Times</a:t>
          </a:r>
        </a:p>
      </dsp:txBody>
      <dsp:txXfrm>
        <a:off x="4580955" y="3954022"/>
        <a:ext cx="1678212" cy="807011"/>
      </dsp:txXfrm>
    </dsp:sp>
    <dsp:sp modelId="{9A376377-2429-4A37-818C-FEF1DD1DF158}">
      <dsp:nvSpPr>
        <dsp:cNvPr id="0" name=""/>
        <dsp:cNvSpPr/>
      </dsp:nvSpPr>
      <dsp:spPr>
        <a:xfrm rot="10800000">
          <a:off x="5635267" y="2884296"/>
          <a:ext cx="3203140" cy="1836466"/>
        </a:xfrm>
        <a:prstGeom prst="triangle">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Process/Practices Procedures</a:t>
          </a:r>
        </a:p>
      </dsp:txBody>
      <dsp:txXfrm rot="10800000">
        <a:off x="6436052" y="2884296"/>
        <a:ext cx="1601570" cy="918233"/>
      </dsp:txXfrm>
    </dsp:sp>
    <dsp:sp modelId="{96D3EDFE-1DBD-4802-A190-A4480D3C44B1}">
      <dsp:nvSpPr>
        <dsp:cNvPr id="0" name=""/>
        <dsp:cNvSpPr/>
      </dsp:nvSpPr>
      <dsp:spPr>
        <a:xfrm>
          <a:off x="7399729" y="3035554"/>
          <a:ext cx="3519908" cy="1698516"/>
        </a:xfrm>
        <a:prstGeom prst="triangle">
          <a:avLst/>
        </a:prstGeom>
        <a:solidFill>
          <a:schemeClr val="accent1"/>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USDA Foods        Ordering                                           Availability</a:t>
          </a:r>
          <a:r>
            <a:rPr lang="en-US" sz="1800" kern="1200" dirty="0"/>
            <a:t>	</a:t>
          </a:r>
          <a:r>
            <a:rPr lang="en-US" sz="900" kern="1200" dirty="0"/>
            <a:t>		</a:t>
          </a:r>
          <a:endParaRPr lang="en-US" sz="1800" kern="1200" dirty="0"/>
        </a:p>
      </dsp:txBody>
      <dsp:txXfrm>
        <a:off x="8279706" y="3884812"/>
        <a:ext cx="1759954" cy="849258"/>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1440" tIns="45720" rIns="91440" bIns="45720" rtlCol="0"/>
          <a:lstStyle>
            <a:lvl1pPr algn="r">
              <a:defRPr sz="1200"/>
            </a:lvl1pPr>
          </a:lstStyle>
          <a:p>
            <a:fld id="{15C659FC-C069-4CA4-96F1-CB196F61D2AE}" type="datetimeFigureOut">
              <a:rPr lang="en-US" smtClean="0"/>
              <a:t>10/5/2023</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1440" tIns="45720" rIns="91440" bIns="45720" rtlCol="0" anchor="b"/>
          <a:lstStyle>
            <a:lvl1pPr algn="r">
              <a:defRPr sz="1200"/>
            </a:lvl1pPr>
          </a:lstStyle>
          <a:p>
            <a:fld id="{332B9184-0F15-46C8-8006-96CD16BB803B}" type="slidenum">
              <a:rPr lang="en-US" smtClean="0"/>
              <a:t>‹#›</a:t>
            </a:fld>
            <a:endParaRPr lang="en-US"/>
          </a:p>
        </p:txBody>
      </p:sp>
    </p:spTree>
    <p:extLst>
      <p:ext uri="{BB962C8B-B14F-4D97-AF65-F5344CB8AC3E}">
        <p14:creationId xmlns:p14="http://schemas.microsoft.com/office/powerpoint/2010/main" val="2565538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1"/>
            <a:ext cx="3037840" cy="466725"/>
          </a:xfrm>
          <a:prstGeom prst="rect">
            <a:avLst/>
          </a:prstGeom>
        </p:spPr>
        <p:txBody>
          <a:bodyPr vert="horz" lIns="91440" tIns="45720" rIns="91440" bIns="45720" rtlCol="0"/>
          <a:lstStyle>
            <a:lvl1pPr algn="r">
              <a:defRPr sz="1200"/>
            </a:lvl1pPr>
          </a:lstStyle>
          <a:p>
            <a:fld id="{5C377C88-6CE1-4944-A720-E8EDAC70BA1E}" type="datetimeFigureOut">
              <a:rPr lang="en-US" smtClean="0"/>
              <a:t>10/5/2023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576"/>
            <a:ext cx="560832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6"/>
            <a:ext cx="303784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6"/>
            <a:ext cx="3037840" cy="466725"/>
          </a:xfrm>
          <a:prstGeom prst="rect">
            <a:avLst/>
          </a:prstGeom>
        </p:spPr>
        <p:txBody>
          <a:bodyPr vert="horz" lIns="91440" tIns="45720" rIns="91440" bIns="45720" rtlCol="0" anchor="b"/>
          <a:lstStyle>
            <a:lvl1pPr algn="r">
              <a:defRPr sz="1200"/>
            </a:lvl1pPr>
          </a:lstStyle>
          <a:p>
            <a:fld id="{56CC48F6-A54A-433B-9A01-B223B36DC402}" type="slidenum">
              <a:rPr lang="en-US" smtClean="0"/>
              <a:t>‹#›</a:t>
            </a:fld>
            <a:endParaRPr lang="en-US"/>
          </a:p>
        </p:txBody>
      </p:sp>
    </p:spTree>
    <p:extLst>
      <p:ext uri="{BB962C8B-B14F-4D97-AF65-F5344CB8AC3E}">
        <p14:creationId xmlns:p14="http://schemas.microsoft.com/office/powerpoint/2010/main" val="69840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Greetings, everyone, and thank you for being here today.</a:t>
            </a:r>
          </a:p>
          <a:p>
            <a:r>
              <a:rPr lang="en-US" dirty="0"/>
              <a:t>I appreciate the invitation to contribute to the conversation on forecasting and </a:t>
            </a:r>
          </a:p>
          <a:p>
            <a:r>
              <a:rPr lang="en-US" dirty="0"/>
              <a:t>I’m humbled to share what I hope to be points of interest on the topic.  </a:t>
            </a:r>
          </a:p>
          <a:p>
            <a:r>
              <a:rPr lang="en-US" dirty="0"/>
              <a:t>Many of you know Bob Rybolt and Alison Jordan with J.T.M. and I am enormously blessed to have been a part of our team for 19 years now.  </a:t>
            </a:r>
          </a:p>
          <a:p>
            <a:r>
              <a:rPr lang="en-US" dirty="0"/>
              <a:t> </a:t>
            </a:r>
          </a:p>
        </p:txBody>
      </p:sp>
      <p:sp>
        <p:nvSpPr>
          <p:cNvPr id="4" name="Slide Number Placeholder 3"/>
          <p:cNvSpPr>
            <a:spLocks noGrp="1"/>
          </p:cNvSpPr>
          <p:nvPr>
            <p:ph type="sldNum" sz="quarter" idx="10"/>
          </p:nvPr>
        </p:nvSpPr>
        <p:spPr/>
        <p:txBody>
          <a:bodyPr/>
          <a:lstStyle/>
          <a:p>
            <a:fld id="{56CC48F6-A54A-433B-9A01-B223B36DC402}" type="slidenum">
              <a:rPr lang="en-US" smtClean="0"/>
              <a:t>1</a:t>
            </a:fld>
            <a:endParaRPr lang="en-US"/>
          </a:p>
        </p:txBody>
      </p:sp>
    </p:spTree>
    <p:extLst>
      <p:ext uri="{BB962C8B-B14F-4D97-AF65-F5344CB8AC3E}">
        <p14:creationId xmlns:p14="http://schemas.microsoft.com/office/powerpoint/2010/main" val="2083462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had a T-shirt factory, I would make up t-shirts that say:  Divert what you will use and use what you divert.  </a:t>
            </a:r>
          </a:p>
          <a:p>
            <a:endParaRPr lang="en-US" dirty="0"/>
          </a:p>
          <a:p>
            <a:endParaRPr lang="en-US" dirty="0"/>
          </a:p>
        </p:txBody>
      </p:sp>
      <p:sp>
        <p:nvSpPr>
          <p:cNvPr id="4" name="Slide Number Placeholder 3"/>
          <p:cNvSpPr>
            <a:spLocks noGrp="1"/>
          </p:cNvSpPr>
          <p:nvPr>
            <p:ph type="sldNum" sz="quarter" idx="10"/>
          </p:nvPr>
        </p:nvSpPr>
        <p:spPr/>
        <p:txBody>
          <a:bodyPr/>
          <a:lstStyle/>
          <a:p>
            <a:fld id="{56CC48F6-A54A-433B-9A01-B223B36DC402}" type="slidenum">
              <a:rPr lang="en-US" smtClean="0"/>
              <a:t>10</a:t>
            </a:fld>
            <a:endParaRPr lang="en-US"/>
          </a:p>
        </p:txBody>
      </p:sp>
    </p:spTree>
    <p:extLst>
      <p:ext uri="{BB962C8B-B14F-4D97-AF65-F5344CB8AC3E}">
        <p14:creationId xmlns:p14="http://schemas.microsoft.com/office/powerpoint/2010/main" val="2305259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Perhaps the most important message today is the reminder to communicate your forecast with all stakeholders.  </a:t>
            </a:r>
          </a:p>
        </p:txBody>
      </p:sp>
      <p:sp>
        <p:nvSpPr>
          <p:cNvPr id="4" name="Slide Number Placeholder 3"/>
          <p:cNvSpPr>
            <a:spLocks noGrp="1"/>
          </p:cNvSpPr>
          <p:nvPr>
            <p:ph type="sldNum" sz="quarter" idx="10"/>
          </p:nvPr>
        </p:nvSpPr>
        <p:spPr/>
        <p:txBody>
          <a:bodyPr/>
          <a:lstStyle/>
          <a:p>
            <a:fld id="{56CC48F6-A54A-433B-9A01-B223B36DC402}" type="slidenum">
              <a:rPr lang="en-US" smtClean="0"/>
              <a:t>11</a:t>
            </a:fld>
            <a:endParaRPr lang="en-US"/>
          </a:p>
        </p:txBody>
      </p:sp>
    </p:spTree>
    <p:extLst>
      <p:ext uri="{BB962C8B-B14F-4D97-AF65-F5344CB8AC3E}">
        <p14:creationId xmlns:p14="http://schemas.microsoft.com/office/powerpoint/2010/main" val="2274680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It is your money; your product.  </a:t>
            </a:r>
          </a:p>
          <a:p>
            <a:r>
              <a:rPr lang="en-US" baseline="0" dirty="0"/>
              <a:t>Don’t hesitate to communicate with the Processor. </a:t>
            </a:r>
          </a:p>
          <a:p>
            <a:r>
              <a:rPr lang="en-US" baseline="0" dirty="0"/>
              <a:t>This is not a once-and-done project.  Revisions will be needed throughout the year.  </a:t>
            </a:r>
          </a:p>
          <a:p>
            <a:r>
              <a:rPr lang="en-US" baseline="0" dirty="0"/>
              <a:t>It’s okay to look back at historical data, but it must be updated with new product code numbers and dependent upon what YOUR awarded distributor has in stock.  </a:t>
            </a:r>
          </a:p>
          <a:p>
            <a:r>
              <a:rPr lang="en-US" baseline="0" dirty="0"/>
              <a:t>We are all accountable for your success.  </a:t>
            </a:r>
          </a:p>
          <a:p>
            <a:r>
              <a:rPr lang="en-US" baseline="0" dirty="0"/>
              <a:t>When you run a fiscally sound program, we all win!  </a:t>
            </a:r>
          </a:p>
          <a:p>
            <a:endParaRPr lang="en-US" baseline="0" dirty="0"/>
          </a:p>
          <a:p>
            <a:r>
              <a:rPr lang="en-US" baseline="0" dirty="0"/>
              <a:t>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56CC48F6-A54A-433B-9A01-B223B36DC402}" type="slidenum">
              <a:rPr lang="en-US" smtClean="0"/>
              <a:t>12</a:t>
            </a:fld>
            <a:endParaRPr lang="en-US"/>
          </a:p>
        </p:txBody>
      </p:sp>
    </p:spTree>
    <p:extLst>
      <p:ext uri="{BB962C8B-B14F-4D97-AF65-F5344CB8AC3E}">
        <p14:creationId xmlns:p14="http://schemas.microsoft.com/office/powerpoint/2010/main" val="1943015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proper</a:t>
            </a:r>
            <a:r>
              <a:rPr lang="en-US" baseline="0" dirty="0"/>
              <a:t> forecasting, YOU can pull all the pieces together!  </a:t>
            </a:r>
            <a:endParaRPr lang="en-US" dirty="0"/>
          </a:p>
        </p:txBody>
      </p:sp>
      <p:sp>
        <p:nvSpPr>
          <p:cNvPr id="4" name="Slide Number Placeholder 3"/>
          <p:cNvSpPr>
            <a:spLocks noGrp="1"/>
          </p:cNvSpPr>
          <p:nvPr>
            <p:ph type="sldNum" sz="quarter" idx="10"/>
          </p:nvPr>
        </p:nvSpPr>
        <p:spPr/>
        <p:txBody>
          <a:bodyPr/>
          <a:lstStyle/>
          <a:p>
            <a:fld id="{56CC48F6-A54A-433B-9A01-B223B36DC402}" type="slidenum">
              <a:rPr lang="en-US" smtClean="0"/>
              <a:t>13</a:t>
            </a:fld>
            <a:endParaRPr lang="en-US"/>
          </a:p>
        </p:txBody>
      </p:sp>
    </p:spTree>
    <p:extLst>
      <p:ext uri="{BB962C8B-B14F-4D97-AF65-F5344CB8AC3E}">
        <p14:creationId xmlns:p14="http://schemas.microsoft.com/office/powerpoint/2010/main" val="872406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C48F6-A54A-433B-9A01-B223B36DC402}" type="slidenum">
              <a:rPr lang="en-US" smtClean="0"/>
              <a:t>14</a:t>
            </a:fld>
            <a:endParaRPr lang="en-US"/>
          </a:p>
        </p:txBody>
      </p:sp>
    </p:spTree>
    <p:extLst>
      <p:ext uri="{BB962C8B-B14F-4D97-AF65-F5344CB8AC3E}">
        <p14:creationId xmlns:p14="http://schemas.microsoft.com/office/powerpoint/2010/main" val="567835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 plan to discuss in the next few minutes are:</a:t>
            </a:r>
          </a:p>
          <a:p>
            <a:r>
              <a:rPr lang="en-US" dirty="0"/>
              <a:t>The importance of forecasting to the supply chain and cost-effective procurement</a:t>
            </a:r>
          </a:p>
          <a:p>
            <a:r>
              <a:rPr lang="en-US" dirty="0"/>
              <a:t>The impact of good forecasting</a:t>
            </a:r>
          </a:p>
          <a:p>
            <a:r>
              <a:rPr lang="en-US" dirty="0"/>
              <a:t>Regulations pertaining to Months on Hand Inventory</a:t>
            </a:r>
          </a:p>
          <a:p>
            <a:r>
              <a:rPr lang="en-US" dirty="0"/>
              <a:t>The results of good managing practices</a:t>
            </a:r>
          </a:p>
          <a:p>
            <a:r>
              <a:rPr lang="en-US" dirty="0"/>
              <a:t>Communicate, communicate, communicate!  </a:t>
            </a:r>
          </a:p>
          <a:p>
            <a:endParaRPr lang="en-US" dirty="0"/>
          </a:p>
        </p:txBody>
      </p:sp>
      <p:sp>
        <p:nvSpPr>
          <p:cNvPr id="4" name="Slide Number Placeholder 3"/>
          <p:cNvSpPr>
            <a:spLocks noGrp="1"/>
          </p:cNvSpPr>
          <p:nvPr>
            <p:ph type="sldNum" sz="quarter" idx="10"/>
          </p:nvPr>
        </p:nvSpPr>
        <p:spPr/>
        <p:txBody>
          <a:bodyPr/>
          <a:lstStyle/>
          <a:p>
            <a:fld id="{56CC48F6-A54A-433B-9A01-B223B36DC402}" type="slidenum">
              <a:rPr lang="en-US" smtClean="0"/>
              <a:t>2</a:t>
            </a:fld>
            <a:endParaRPr lang="en-US"/>
          </a:p>
        </p:txBody>
      </p:sp>
    </p:spTree>
    <p:extLst>
      <p:ext uri="{BB962C8B-B14F-4D97-AF65-F5344CB8AC3E}">
        <p14:creationId xmlns:p14="http://schemas.microsoft.com/office/powerpoint/2010/main" val="2409420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Mary has already discussed, forecasting involves calculating and predicting.  </a:t>
            </a:r>
          </a:p>
          <a:p>
            <a:r>
              <a:rPr lang="en-US" dirty="0"/>
              <a:t>It’s hard work.  It’s important work.  And speaking for all Processors, your work is very much appreciated.  </a:t>
            </a:r>
          </a:p>
          <a:p>
            <a:endParaRPr lang="en-US" dirty="0"/>
          </a:p>
        </p:txBody>
      </p:sp>
      <p:sp>
        <p:nvSpPr>
          <p:cNvPr id="4" name="Slide Number Placeholder 3"/>
          <p:cNvSpPr>
            <a:spLocks noGrp="1"/>
          </p:cNvSpPr>
          <p:nvPr>
            <p:ph type="sldNum" sz="quarter" idx="10"/>
          </p:nvPr>
        </p:nvSpPr>
        <p:spPr/>
        <p:txBody>
          <a:bodyPr/>
          <a:lstStyle/>
          <a:p>
            <a:fld id="{56CC48F6-A54A-433B-9A01-B223B36DC402}" type="slidenum">
              <a:rPr lang="en-US" smtClean="0"/>
              <a:t>3</a:t>
            </a:fld>
            <a:endParaRPr lang="en-US"/>
          </a:p>
        </p:txBody>
      </p:sp>
    </p:spTree>
    <p:extLst>
      <p:ext uri="{BB962C8B-B14F-4D97-AF65-F5344CB8AC3E}">
        <p14:creationId xmlns:p14="http://schemas.microsoft.com/office/powerpoint/2010/main" val="582408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Arial" panose="020B0604020202020204" pitchFamily="34" charset="0"/>
              <a:buChar char="•"/>
            </a:pPr>
            <a:r>
              <a:rPr lang="en-US" sz="2800" b="1" dirty="0"/>
              <a:t>Again, I’m speaking from a Processor’s perspective and from where I sit, there are several benefits to you as you perfect and communicate your forecasting needs.  </a:t>
            </a:r>
          </a:p>
          <a:p>
            <a:pPr marL="342900" indent="-342900" algn="l">
              <a:buFont typeface="Arial" panose="020B0604020202020204" pitchFamily="34" charset="0"/>
              <a:buChar char="•"/>
            </a:pPr>
            <a:r>
              <a:rPr lang="en-US" sz="2800" b="1" dirty="0"/>
              <a:t>Cost savings are realized – your bids become more desirable and competitive</a:t>
            </a:r>
          </a:p>
          <a:p>
            <a:pPr marL="342900" indent="-342900" algn="l">
              <a:buFont typeface="Arial" panose="020B0604020202020204" pitchFamily="34" charset="0"/>
              <a:buChar char="•"/>
            </a:pPr>
            <a:r>
              <a:rPr lang="en-US" sz="2800" b="1" dirty="0"/>
              <a:t>Assists in ensuring a steady supply of goods</a:t>
            </a:r>
          </a:p>
          <a:p>
            <a:pPr marL="342900" indent="-342900" algn="l">
              <a:buFont typeface="Arial" panose="020B0604020202020204" pitchFamily="34" charset="0"/>
              <a:buChar char="•"/>
            </a:pPr>
            <a:r>
              <a:rPr lang="en-US" sz="2800" b="1" dirty="0"/>
              <a:t> Just-in-time inventory is carried at manufacturer and distributor</a:t>
            </a:r>
          </a:p>
          <a:p>
            <a:pPr marL="342900" indent="-342900" algn="l">
              <a:buFont typeface="Arial" panose="020B0604020202020204" pitchFamily="34" charset="0"/>
              <a:buChar char="•"/>
            </a:pPr>
            <a:r>
              <a:rPr lang="en-US" sz="2800" b="1" dirty="0"/>
              <a:t>Reduces excess inventory</a:t>
            </a:r>
          </a:p>
          <a:p>
            <a:pPr marL="800100" lvl="1" indent="-342900" algn="l">
              <a:buFont typeface="Arial" panose="020B0604020202020204" pitchFamily="34" charset="0"/>
              <a:buChar char="•"/>
            </a:pPr>
            <a:r>
              <a:rPr lang="en-US" sz="2800" b="1" dirty="0"/>
              <a:t>There are regulations that Processors are held accountable to relation to working with USDA Foods </a:t>
            </a:r>
          </a:p>
          <a:p>
            <a:pPr marL="796925" lvl="1" indent="-342900" algn="l">
              <a:buFont typeface="Arial" panose="020B0604020202020204" pitchFamily="34" charset="0"/>
              <a:buChar char="•"/>
            </a:pPr>
            <a:r>
              <a:rPr lang="en-US" sz="2800" b="1" dirty="0"/>
              <a:t>And as we reduce excess inventory, costs of capital decrease, resulting in better pricing for YOU, the end user</a:t>
            </a:r>
          </a:p>
          <a:p>
            <a:endParaRPr lang="en-US" dirty="0"/>
          </a:p>
        </p:txBody>
      </p:sp>
      <p:sp>
        <p:nvSpPr>
          <p:cNvPr id="4" name="Slide Number Placeholder 3"/>
          <p:cNvSpPr>
            <a:spLocks noGrp="1"/>
          </p:cNvSpPr>
          <p:nvPr>
            <p:ph type="sldNum" sz="quarter" idx="10"/>
          </p:nvPr>
        </p:nvSpPr>
        <p:spPr/>
        <p:txBody>
          <a:bodyPr/>
          <a:lstStyle/>
          <a:p>
            <a:fld id="{56CC48F6-A54A-433B-9A01-B223B36DC402}" type="slidenum">
              <a:rPr lang="en-US" smtClean="0"/>
              <a:t>4</a:t>
            </a:fld>
            <a:endParaRPr lang="en-US"/>
          </a:p>
        </p:txBody>
      </p:sp>
    </p:spTree>
    <p:extLst>
      <p:ext uri="{BB962C8B-B14F-4D97-AF65-F5344CB8AC3E}">
        <p14:creationId xmlns:p14="http://schemas.microsoft.com/office/powerpoint/2010/main" val="2960577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of looking at this topic is to say this work may not see immediate results. </a:t>
            </a:r>
          </a:p>
          <a:p>
            <a:r>
              <a:rPr lang="en-US" dirty="0"/>
              <a:t>But I am convinced you will see long-term benefits as a result of your efforts.  </a:t>
            </a:r>
          </a:p>
          <a:p>
            <a:endParaRPr lang="en-US" dirty="0"/>
          </a:p>
        </p:txBody>
      </p:sp>
      <p:sp>
        <p:nvSpPr>
          <p:cNvPr id="4" name="Slide Number Placeholder 3"/>
          <p:cNvSpPr>
            <a:spLocks noGrp="1"/>
          </p:cNvSpPr>
          <p:nvPr>
            <p:ph type="sldNum" sz="quarter" idx="10"/>
          </p:nvPr>
        </p:nvSpPr>
        <p:spPr/>
        <p:txBody>
          <a:bodyPr/>
          <a:lstStyle/>
          <a:p>
            <a:fld id="{56CC48F6-A54A-433B-9A01-B223B36DC402}" type="slidenum">
              <a:rPr lang="en-US" smtClean="0"/>
              <a:t>5</a:t>
            </a:fld>
            <a:endParaRPr lang="en-US"/>
          </a:p>
        </p:txBody>
      </p:sp>
    </p:spTree>
    <p:extLst>
      <p:ext uri="{BB962C8B-B14F-4D97-AF65-F5344CB8AC3E}">
        <p14:creationId xmlns:p14="http://schemas.microsoft.com/office/powerpoint/2010/main" val="3318229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I’ve talked about how important your forecasting efforts are, I want to share that for me, forecasting is critical not only of the end items you will serve but also about the RAW MATERIALS that we accept from your Processing Diversions.  </a:t>
            </a:r>
          </a:p>
          <a:p>
            <a:endParaRPr lang="en-US" dirty="0"/>
          </a:p>
          <a:p>
            <a:r>
              <a:rPr lang="en-US" dirty="0"/>
              <a:t>When you elect to send USDA Foods to a Further Processor, that Processor must follow regulations pertaining to the inventory.</a:t>
            </a:r>
          </a:p>
          <a:p>
            <a:r>
              <a:rPr lang="en-US" dirty="0"/>
              <a:t>   </a:t>
            </a:r>
          </a:p>
          <a:p>
            <a:endParaRPr lang="en-US" dirty="0"/>
          </a:p>
        </p:txBody>
      </p:sp>
      <p:sp>
        <p:nvSpPr>
          <p:cNvPr id="4" name="Slide Number Placeholder 3"/>
          <p:cNvSpPr>
            <a:spLocks noGrp="1"/>
          </p:cNvSpPr>
          <p:nvPr>
            <p:ph type="sldNum" sz="quarter" idx="5"/>
          </p:nvPr>
        </p:nvSpPr>
        <p:spPr/>
        <p:txBody>
          <a:bodyPr/>
          <a:lstStyle/>
          <a:p>
            <a:fld id="{56CC48F6-A54A-433B-9A01-B223B36DC402}" type="slidenum">
              <a:rPr lang="en-US" smtClean="0"/>
              <a:t>6</a:t>
            </a:fld>
            <a:endParaRPr lang="en-US"/>
          </a:p>
        </p:txBody>
      </p:sp>
    </p:spTree>
    <p:extLst>
      <p:ext uri="{BB962C8B-B14F-4D97-AF65-F5344CB8AC3E}">
        <p14:creationId xmlns:p14="http://schemas.microsoft.com/office/powerpoint/2010/main" val="760939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FD-064 (revised) April 2, 2019, is one of the primary regulations a Processor must be aware of when working with USDA Foods.</a:t>
            </a:r>
          </a:p>
          <a:p>
            <a:endParaRPr lang="en-US" dirty="0"/>
          </a:p>
          <a:p>
            <a:r>
              <a:rPr lang="en-US" dirty="0"/>
              <a:t>This regulation speaks to the “allowable” inventory in raw pounds that I may hold for an individual Recipient Agency, or for a State Agency when considering my liability for all the districts in that state. </a:t>
            </a:r>
          </a:p>
          <a:p>
            <a:endParaRPr lang="en-US" dirty="0"/>
          </a:p>
          <a:p>
            <a:endParaRPr lang="en-US" dirty="0"/>
          </a:p>
        </p:txBody>
      </p:sp>
      <p:sp>
        <p:nvSpPr>
          <p:cNvPr id="4" name="Slide Number Placeholder 3"/>
          <p:cNvSpPr>
            <a:spLocks noGrp="1"/>
          </p:cNvSpPr>
          <p:nvPr>
            <p:ph type="sldNum" sz="quarter" idx="5"/>
          </p:nvPr>
        </p:nvSpPr>
        <p:spPr/>
        <p:txBody>
          <a:bodyPr/>
          <a:lstStyle/>
          <a:p>
            <a:fld id="{56CC48F6-A54A-433B-9A01-B223B36DC402}" type="slidenum">
              <a:rPr lang="en-US" smtClean="0"/>
              <a:t>7</a:t>
            </a:fld>
            <a:endParaRPr lang="en-US"/>
          </a:p>
        </p:txBody>
      </p:sp>
    </p:spTree>
    <p:extLst>
      <p:ext uri="{BB962C8B-B14F-4D97-AF65-F5344CB8AC3E}">
        <p14:creationId xmlns:p14="http://schemas.microsoft.com/office/powerpoint/2010/main" val="267625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of looking at the calculation is to take your balance for that USDA Foods code and divide it by the AMU.</a:t>
            </a:r>
          </a:p>
          <a:p>
            <a:endParaRPr lang="en-US" dirty="0"/>
          </a:p>
          <a:p>
            <a:endParaRPr lang="en-US" dirty="0"/>
          </a:p>
        </p:txBody>
      </p:sp>
      <p:sp>
        <p:nvSpPr>
          <p:cNvPr id="4" name="Slide Number Placeholder 3"/>
          <p:cNvSpPr>
            <a:spLocks noGrp="1"/>
          </p:cNvSpPr>
          <p:nvPr>
            <p:ph type="sldNum" sz="quarter" idx="10"/>
          </p:nvPr>
        </p:nvSpPr>
        <p:spPr/>
        <p:txBody>
          <a:bodyPr/>
          <a:lstStyle/>
          <a:p>
            <a:fld id="{56CC48F6-A54A-433B-9A01-B223B36DC402}" type="slidenum">
              <a:rPr lang="en-US" smtClean="0"/>
              <a:t>8</a:t>
            </a:fld>
            <a:endParaRPr lang="en-US"/>
          </a:p>
        </p:txBody>
      </p:sp>
    </p:spTree>
    <p:extLst>
      <p:ext uri="{BB962C8B-B14F-4D97-AF65-F5344CB8AC3E}">
        <p14:creationId xmlns:p14="http://schemas.microsoft.com/office/powerpoint/2010/main" val="3604196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Forecasting begins with the menu.</a:t>
            </a:r>
          </a:p>
          <a:p>
            <a:r>
              <a:rPr lang="en-US" dirty="0"/>
              <a:t>What causes excess inventory at the Processor – on paper – </a:t>
            </a:r>
          </a:p>
          <a:p>
            <a:r>
              <a:rPr lang="en-US" dirty="0"/>
              <a:t>is a lack of forecasting or perhaps forecasting with product codes that no longer exist. </a:t>
            </a:r>
          </a:p>
          <a:p>
            <a:r>
              <a:rPr lang="en-US" dirty="0"/>
              <a:t>Many Processors have a two to three-week lead times for orders and </a:t>
            </a:r>
          </a:p>
          <a:p>
            <a:r>
              <a:rPr lang="en-US" dirty="0"/>
              <a:t>shortages can happen for a variety of reasons:  everything from labor shortages in our manufacturing plants to accidents along the highway as goods are being delivered.  </a:t>
            </a:r>
          </a:p>
        </p:txBody>
      </p:sp>
      <p:sp>
        <p:nvSpPr>
          <p:cNvPr id="4" name="Slide Number Placeholder 3"/>
          <p:cNvSpPr>
            <a:spLocks noGrp="1"/>
          </p:cNvSpPr>
          <p:nvPr>
            <p:ph type="sldNum" sz="quarter" idx="10"/>
          </p:nvPr>
        </p:nvSpPr>
        <p:spPr/>
        <p:txBody>
          <a:bodyPr/>
          <a:lstStyle/>
          <a:p>
            <a:fld id="{56CC48F6-A54A-433B-9A01-B223B36DC402}" type="slidenum">
              <a:rPr lang="en-US" smtClean="0"/>
              <a:t>9</a:t>
            </a:fld>
            <a:endParaRPr lang="en-US"/>
          </a:p>
        </p:txBody>
      </p:sp>
    </p:spTree>
    <p:extLst>
      <p:ext uri="{BB962C8B-B14F-4D97-AF65-F5344CB8AC3E}">
        <p14:creationId xmlns:p14="http://schemas.microsoft.com/office/powerpoint/2010/main" val="1917153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B70C9FD-ED6B-4677-8A0E-A25D850B4350}"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84A6-187A-4D76-993C-70A7CDC4280E}" type="slidenum">
              <a:rPr lang="en-US" smtClean="0"/>
              <a:t>‹#›</a:t>
            </a:fld>
            <a:endParaRPr lang="en-US"/>
          </a:p>
        </p:txBody>
      </p:sp>
    </p:spTree>
    <p:extLst>
      <p:ext uri="{BB962C8B-B14F-4D97-AF65-F5344CB8AC3E}">
        <p14:creationId xmlns:p14="http://schemas.microsoft.com/office/powerpoint/2010/main" val="2948781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70C9FD-ED6B-4677-8A0E-A25D850B4350}"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84A6-187A-4D76-993C-70A7CDC4280E}" type="slidenum">
              <a:rPr lang="en-US" smtClean="0"/>
              <a:t>‹#›</a:t>
            </a:fld>
            <a:endParaRPr lang="en-US"/>
          </a:p>
        </p:txBody>
      </p:sp>
    </p:spTree>
    <p:extLst>
      <p:ext uri="{BB962C8B-B14F-4D97-AF65-F5344CB8AC3E}">
        <p14:creationId xmlns:p14="http://schemas.microsoft.com/office/powerpoint/2010/main" val="1173119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70C9FD-ED6B-4677-8A0E-A25D850B4350}"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84A6-187A-4D76-993C-70A7CDC4280E}" type="slidenum">
              <a:rPr lang="en-US" smtClean="0"/>
              <a:t>‹#›</a:t>
            </a:fld>
            <a:endParaRPr lang="en-US"/>
          </a:p>
        </p:txBody>
      </p:sp>
    </p:spTree>
    <p:extLst>
      <p:ext uri="{BB962C8B-B14F-4D97-AF65-F5344CB8AC3E}">
        <p14:creationId xmlns:p14="http://schemas.microsoft.com/office/powerpoint/2010/main" val="1690209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70C9FD-ED6B-4677-8A0E-A25D850B4350}"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84A6-187A-4D76-993C-70A7CDC4280E}" type="slidenum">
              <a:rPr lang="en-US" smtClean="0"/>
              <a:t>‹#›</a:t>
            </a:fld>
            <a:endParaRPr lang="en-US"/>
          </a:p>
        </p:txBody>
      </p:sp>
    </p:spTree>
    <p:extLst>
      <p:ext uri="{BB962C8B-B14F-4D97-AF65-F5344CB8AC3E}">
        <p14:creationId xmlns:p14="http://schemas.microsoft.com/office/powerpoint/2010/main" val="3291046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70C9FD-ED6B-4677-8A0E-A25D850B4350}"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84A6-187A-4D76-993C-70A7CDC4280E}" type="slidenum">
              <a:rPr lang="en-US" smtClean="0"/>
              <a:t>‹#›</a:t>
            </a:fld>
            <a:endParaRPr lang="en-US"/>
          </a:p>
        </p:txBody>
      </p:sp>
    </p:spTree>
    <p:extLst>
      <p:ext uri="{BB962C8B-B14F-4D97-AF65-F5344CB8AC3E}">
        <p14:creationId xmlns:p14="http://schemas.microsoft.com/office/powerpoint/2010/main" val="1576323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70C9FD-ED6B-4677-8A0E-A25D850B4350}"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984A6-187A-4D76-993C-70A7CDC4280E}" type="slidenum">
              <a:rPr lang="en-US" smtClean="0"/>
              <a:t>‹#›</a:t>
            </a:fld>
            <a:endParaRPr lang="en-US"/>
          </a:p>
        </p:txBody>
      </p:sp>
    </p:spTree>
    <p:extLst>
      <p:ext uri="{BB962C8B-B14F-4D97-AF65-F5344CB8AC3E}">
        <p14:creationId xmlns:p14="http://schemas.microsoft.com/office/powerpoint/2010/main" val="4289544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70C9FD-ED6B-4677-8A0E-A25D850B4350}" type="datetimeFigureOut">
              <a:rPr lang="en-US" smtClean="0"/>
              <a:t>10/5/2023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6984A6-187A-4D76-993C-70A7CDC4280E}" type="slidenum">
              <a:rPr lang="en-US" smtClean="0"/>
              <a:t>‹#›</a:t>
            </a:fld>
            <a:endParaRPr lang="en-US"/>
          </a:p>
        </p:txBody>
      </p:sp>
    </p:spTree>
    <p:extLst>
      <p:ext uri="{BB962C8B-B14F-4D97-AF65-F5344CB8AC3E}">
        <p14:creationId xmlns:p14="http://schemas.microsoft.com/office/powerpoint/2010/main" val="2956517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70C9FD-ED6B-4677-8A0E-A25D850B4350}" type="datetimeFigureOut">
              <a:rPr lang="en-US" smtClean="0"/>
              <a:t>10/5/2023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6984A6-187A-4D76-993C-70A7CDC4280E}" type="slidenum">
              <a:rPr lang="en-US" smtClean="0"/>
              <a:t>‹#›</a:t>
            </a:fld>
            <a:endParaRPr lang="en-US"/>
          </a:p>
        </p:txBody>
      </p:sp>
    </p:spTree>
    <p:extLst>
      <p:ext uri="{BB962C8B-B14F-4D97-AF65-F5344CB8AC3E}">
        <p14:creationId xmlns:p14="http://schemas.microsoft.com/office/powerpoint/2010/main" val="4148889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70C9FD-ED6B-4677-8A0E-A25D850B4350}" type="datetimeFigureOut">
              <a:rPr lang="en-US" smtClean="0"/>
              <a:t>10/5/2023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6984A6-187A-4D76-993C-70A7CDC4280E}" type="slidenum">
              <a:rPr lang="en-US" smtClean="0"/>
              <a:t>‹#›</a:t>
            </a:fld>
            <a:endParaRPr lang="en-US"/>
          </a:p>
        </p:txBody>
      </p:sp>
    </p:spTree>
    <p:extLst>
      <p:ext uri="{BB962C8B-B14F-4D97-AF65-F5344CB8AC3E}">
        <p14:creationId xmlns:p14="http://schemas.microsoft.com/office/powerpoint/2010/main" val="3144575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70C9FD-ED6B-4677-8A0E-A25D850B4350}"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984A6-187A-4D76-993C-70A7CDC4280E}" type="slidenum">
              <a:rPr lang="en-US" smtClean="0"/>
              <a:t>‹#›</a:t>
            </a:fld>
            <a:endParaRPr lang="en-US"/>
          </a:p>
        </p:txBody>
      </p:sp>
    </p:spTree>
    <p:extLst>
      <p:ext uri="{BB962C8B-B14F-4D97-AF65-F5344CB8AC3E}">
        <p14:creationId xmlns:p14="http://schemas.microsoft.com/office/powerpoint/2010/main" val="3096438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70C9FD-ED6B-4677-8A0E-A25D850B4350}"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984A6-187A-4D76-993C-70A7CDC4280E}" type="slidenum">
              <a:rPr lang="en-US" smtClean="0"/>
              <a:t>‹#›</a:t>
            </a:fld>
            <a:endParaRPr lang="en-US"/>
          </a:p>
        </p:txBody>
      </p:sp>
    </p:spTree>
    <p:extLst>
      <p:ext uri="{BB962C8B-B14F-4D97-AF65-F5344CB8AC3E}">
        <p14:creationId xmlns:p14="http://schemas.microsoft.com/office/powerpoint/2010/main" val="1125405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70C9FD-ED6B-4677-8A0E-A25D850B4350}" type="datetimeFigureOut">
              <a:rPr lang="en-US" smtClean="0"/>
              <a:t>10/5/2023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6984A6-187A-4D76-993C-70A7CDC4280E}" type="slidenum">
              <a:rPr lang="en-US" smtClean="0"/>
              <a:t>‹#›</a:t>
            </a:fld>
            <a:endParaRPr lang="en-US"/>
          </a:p>
        </p:txBody>
      </p:sp>
    </p:spTree>
    <p:extLst>
      <p:ext uri="{BB962C8B-B14F-4D97-AF65-F5344CB8AC3E}">
        <p14:creationId xmlns:p14="http://schemas.microsoft.com/office/powerpoint/2010/main" val="2816543839"/>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PqDtfrrwMgCFVMviAodYRADIw&amp;url=http://www.bqtglobal.com/W_EU/Technology_and_Best_Practices/BQT_best_practice_clearinghouse.aspx&amp;psig=AFQjCNGPIgmqrD9n2xw2mgR5hhC2AlDRvA&amp;ust=144487363836119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8.jp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hyperlink" Target="mailto:josequinones@jtmfoodgroup.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2.1"/><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pexels.com/photo/man-looking-in-binoculars-during-sunset-802412/" TargetMode="External"/><Relationship Id="rId5" Type="http://schemas.openxmlformats.org/officeDocument/2006/relationships/image" Target="../media/image3.jpeg"/><Relationship Id="rId4" Type="http://schemas.openxmlformats.org/officeDocument/2006/relationships/hyperlink" Target="https://www.rawpixel.com/search/binocula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pixabay.com/illustrations/thumbs-up-smiley-face-emoji-happy-400757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PS9-LHCwMgCFdU0iAodXRoI1A&amp;url=http://leadingtolearning.com/does-being-rich-make-you-a-better-parent/&amp;bvm=bv.104819420,d.cGc&amp;psig=AFQjCNFIvxWr56e9HLxA2H1SmZ5ugr-T0Q&amp;ust=144486243407707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773408" y="992094"/>
            <a:ext cx="3616913" cy="2795160"/>
          </a:xfrm>
        </p:spPr>
        <p:txBody>
          <a:bodyPr>
            <a:normAutofit/>
          </a:bodyPr>
          <a:lstStyle/>
          <a:p>
            <a:r>
              <a:rPr lang="en-US" sz="4400">
                <a:latin typeface="Aharoni" panose="02010803020104030203" pitchFamily="2" charset="-79"/>
                <a:cs typeface="Aharoni" panose="02010803020104030203" pitchFamily="2" charset="-79"/>
              </a:rPr>
              <a:t>USDA Foods: Forecasting for the Future</a:t>
            </a:r>
          </a:p>
        </p:txBody>
      </p:sp>
      <p:sp>
        <p:nvSpPr>
          <p:cNvPr id="3" name="Subtitle 2"/>
          <p:cNvSpPr>
            <a:spLocks noGrp="1"/>
          </p:cNvSpPr>
          <p:nvPr>
            <p:ph type="subTitle" idx="1"/>
          </p:nvPr>
        </p:nvSpPr>
        <p:spPr>
          <a:xfrm>
            <a:off x="5895751" y="1827505"/>
            <a:ext cx="5708649" cy="3058609"/>
          </a:xfrm>
        </p:spPr>
        <p:txBody>
          <a:bodyPr/>
          <a:lstStyle/>
          <a:p>
            <a:pPr defTabSz="557784">
              <a:spcBef>
                <a:spcPts val="610"/>
              </a:spcBef>
            </a:pPr>
            <a:endParaRPr lang="en-US" sz="1464" kern="1200">
              <a:solidFill>
                <a:schemeClr val="tx1"/>
              </a:solidFill>
              <a:latin typeface="Arial Black" panose="020B0A04020102020204" pitchFamily="34" charset="0"/>
              <a:ea typeface="+mn-ea"/>
              <a:cs typeface="+mn-cs"/>
            </a:endParaRPr>
          </a:p>
          <a:p>
            <a:pPr defTabSz="557784">
              <a:spcBef>
                <a:spcPts val="610"/>
              </a:spcBef>
            </a:pPr>
            <a:endParaRPr lang="en-US" sz="1464" kern="1200">
              <a:solidFill>
                <a:schemeClr val="tx1"/>
              </a:solidFill>
              <a:latin typeface="+mn-lt"/>
              <a:ea typeface="+mn-ea"/>
              <a:cs typeface="+mn-cs"/>
            </a:endParaRPr>
          </a:p>
          <a:p>
            <a:pPr defTabSz="557784">
              <a:spcBef>
                <a:spcPts val="610"/>
              </a:spcBef>
            </a:pPr>
            <a:endParaRPr lang="en-US" sz="1464" kern="1200">
              <a:solidFill>
                <a:schemeClr val="tx1"/>
              </a:solidFill>
              <a:latin typeface="+mn-lt"/>
              <a:ea typeface="+mn-ea"/>
              <a:cs typeface="+mn-cs"/>
            </a:endParaRPr>
          </a:p>
          <a:p>
            <a:endParaRPr lang="en-US" dirty="0"/>
          </a:p>
        </p:txBody>
      </p:sp>
      <p:pic>
        <p:nvPicPr>
          <p:cNvPr id="4" name="Picture 2" descr="http://www.bqtglobal.com/W_EU/Images/Photo/BPC.jpg">
            <a:hlinkClick r:id="rId3"/>
          </p:cNvPr>
          <p:cNvPicPr>
            <a:picLocks noChangeAspect="1" noChangeArrowheads="1"/>
          </p:cNvPicPr>
          <p:nvPr/>
        </p:nvPicPr>
        <p:blipFill>
          <a:blip r:embed="rId4" cstate="print"/>
          <a:srcRect/>
          <a:stretch>
            <a:fillRect/>
          </a:stretch>
        </p:blipFill>
        <p:spPr bwMode="auto">
          <a:xfrm>
            <a:off x="6871396" y="2411492"/>
            <a:ext cx="3450170" cy="2589027"/>
          </a:xfrm>
          <a:prstGeom prst="rect">
            <a:avLst/>
          </a:prstGeom>
          <a:noFill/>
          <a:ln w="15875">
            <a:solidFill>
              <a:srgbClr val="FF0000"/>
            </a:solidFill>
          </a:ln>
        </p:spPr>
      </p:pic>
      <p:sp>
        <p:nvSpPr>
          <p:cNvPr id="6" name="TextBox 5">
            <a:extLst>
              <a:ext uri="{FF2B5EF4-FFF2-40B4-BE49-F238E27FC236}">
                <a16:creationId xmlns:a16="http://schemas.microsoft.com/office/drawing/2014/main" id="{64704C0E-A1A2-9114-2616-5AFF8A57ABD2}"/>
              </a:ext>
            </a:extLst>
          </p:cNvPr>
          <p:cNvSpPr txBox="1"/>
          <p:nvPr/>
        </p:nvSpPr>
        <p:spPr>
          <a:xfrm>
            <a:off x="6871396" y="1975991"/>
            <a:ext cx="3450170" cy="355162"/>
          </a:xfrm>
          <a:prstGeom prst="rect">
            <a:avLst/>
          </a:prstGeom>
          <a:noFill/>
        </p:spPr>
        <p:txBody>
          <a:bodyPr wrap="square" rtlCol="0">
            <a:spAutoFit/>
          </a:bodyPr>
          <a:lstStyle/>
          <a:p>
            <a:pPr algn="ctr" defTabSz="557784">
              <a:spcAft>
                <a:spcPts val="600"/>
              </a:spcAft>
            </a:pPr>
            <a:r>
              <a:rPr lang="en-US" sz="1708" b="1" kern="1200">
                <a:solidFill>
                  <a:schemeClr val="tx1"/>
                </a:solidFill>
                <a:latin typeface="+mn-lt"/>
                <a:ea typeface="+mn-ea"/>
                <a:cs typeface="+mn-cs"/>
              </a:rPr>
              <a:t>By:  Carole Erb, J.T.M. Food Group </a:t>
            </a:r>
            <a:endParaRPr lang="en-US" sz="2800" b="1"/>
          </a:p>
        </p:txBody>
      </p:sp>
    </p:spTree>
    <p:extLst>
      <p:ext uri="{BB962C8B-B14F-4D97-AF65-F5344CB8AC3E}">
        <p14:creationId xmlns:p14="http://schemas.microsoft.com/office/powerpoint/2010/main" val="4076777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199994-21AE-49A2-BA0D-12E295989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9" y="774862"/>
            <a:ext cx="5440195" cy="5195386"/>
          </a:xfrm>
          <a:custGeom>
            <a:avLst/>
            <a:gdLst/>
            <a:ahLst/>
            <a:cxnLst/>
            <a:rect l="l" t="t" r="r" b="b"/>
            <a:pathLst>
              <a:path w="4643496" h="5550370">
                <a:moveTo>
                  <a:pt x="81586" y="0"/>
                </a:moveTo>
                <a:lnTo>
                  <a:pt x="4561910" y="0"/>
                </a:lnTo>
                <a:cubicBezTo>
                  <a:pt x="4606969" y="0"/>
                  <a:pt x="4643496" y="36527"/>
                  <a:pt x="4643496" y="81586"/>
                </a:cubicBezTo>
                <a:lnTo>
                  <a:pt x="4643496" y="5468784"/>
                </a:lnTo>
                <a:cubicBezTo>
                  <a:pt x="4643496" y="5513843"/>
                  <a:pt x="4606969" y="5550370"/>
                  <a:pt x="4561910" y="5550370"/>
                </a:cubicBezTo>
                <a:lnTo>
                  <a:pt x="81586" y="5550370"/>
                </a:lnTo>
                <a:cubicBezTo>
                  <a:pt x="36527" y="5550370"/>
                  <a:pt x="0" y="5513843"/>
                  <a:pt x="0" y="5468784"/>
                </a:cubicBezTo>
                <a:lnTo>
                  <a:pt x="0" y="81586"/>
                </a:lnTo>
                <a:cubicBezTo>
                  <a:pt x="0" y="36527"/>
                  <a:pt x="36527" y="0"/>
                  <a:pt x="81586" y="0"/>
                </a:cubicBezTo>
                <a:close/>
              </a:path>
            </a:pathLst>
          </a:custGeom>
        </p:spPr>
      </p:pic>
      <p:sp>
        <p:nvSpPr>
          <p:cNvPr id="11" name="Arc 10">
            <a:extLst>
              <a:ext uri="{FF2B5EF4-FFF2-40B4-BE49-F238E27FC236}">
                <a16:creationId xmlns:a16="http://schemas.microsoft.com/office/drawing/2014/main" id="{A2C34835-4F79-4934-B151-D68E79764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alpha val="9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769570" y="1825625"/>
            <a:ext cx="4771178" cy="4388908"/>
          </a:xfrm>
        </p:spPr>
        <p:txBody>
          <a:bodyPr>
            <a:normAutofit/>
          </a:bodyPr>
          <a:lstStyle/>
          <a:p>
            <a:pPr marL="0" indent="0">
              <a:buNone/>
            </a:pPr>
            <a:r>
              <a:rPr lang="en-US" dirty="0">
                <a:latin typeface="Arial Black" panose="020B0A04020102020204" pitchFamily="34" charset="0"/>
              </a:rPr>
              <a:t>Forecasting is only effective when:</a:t>
            </a:r>
            <a:endParaRPr lang="en-US">
              <a:latin typeface="Arial Black" panose="020B0A04020102020204" pitchFamily="34" charset="0"/>
            </a:endParaRPr>
          </a:p>
          <a:p>
            <a:pPr marL="457200" lvl="1" indent="0">
              <a:buNone/>
            </a:pPr>
            <a:r>
              <a:rPr lang="en-US">
                <a:latin typeface="Arial Black" panose="020B0A04020102020204" pitchFamily="34" charset="0"/>
              </a:rPr>
              <a:t>“You divert what you will use and use what you divert”</a:t>
            </a:r>
          </a:p>
          <a:p>
            <a:pPr marL="457200" lvl="1" indent="0">
              <a:buNone/>
            </a:pPr>
            <a:endParaRPr lang="en-US">
              <a:latin typeface="Arial Black" panose="020B0A04020102020204" pitchFamily="34" charset="0"/>
            </a:endParaRPr>
          </a:p>
          <a:p>
            <a:pPr marL="457200" lvl="1" indent="0">
              <a:buNone/>
            </a:pPr>
            <a:endParaRPr lang="en-US">
              <a:latin typeface="Arial Black" panose="020B0A04020102020204" pitchFamily="34" charset="0"/>
            </a:endParaRPr>
          </a:p>
        </p:txBody>
      </p:sp>
    </p:spTree>
    <p:extLst>
      <p:ext uri="{BB962C8B-B14F-4D97-AF65-F5344CB8AC3E}">
        <p14:creationId xmlns:p14="http://schemas.microsoft.com/office/powerpoint/2010/main" val="3871962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haroni" panose="02010803020104030203" pitchFamily="2" charset="-79"/>
                <a:cs typeface="Aharoni" panose="02010803020104030203" pitchFamily="2" charset="-79"/>
              </a:rPr>
              <a:t>Things that influence forecasting!</a:t>
            </a:r>
            <a:br>
              <a:rPr lang="en-US" dirty="0">
                <a:latin typeface="Aharoni" panose="02010803020104030203" pitchFamily="2" charset="-79"/>
                <a:cs typeface="Aharoni" panose="02010803020104030203" pitchFamily="2" charset="-79"/>
              </a:rPr>
            </a:br>
            <a:r>
              <a:rPr lang="en-US" dirty="0">
                <a:latin typeface="Aharoni" panose="02010803020104030203" pitchFamily="2" charset="-79"/>
                <a:cs typeface="Aharoni" panose="02010803020104030203" pitchFamily="2" charset="-79"/>
              </a:rPr>
              <a:t>COMMUNICATION!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5232053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714750" y="5463540"/>
            <a:ext cx="4960620" cy="369332"/>
          </a:xfrm>
          <a:prstGeom prst="rect">
            <a:avLst/>
          </a:prstGeom>
          <a:noFill/>
        </p:spPr>
        <p:txBody>
          <a:bodyPr wrap="square" rtlCol="0">
            <a:spAutoFit/>
          </a:bodyPr>
          <a:lstStyle/>
          <a:p>
            <a:pPr algn="ctr"/>
            <a:r>
              <a:rPr lang="en-US" dirty="0"/>
              <a:t>State Agency</a:t>
            </a:r>
          </a:p>
        </p:txBody>
      </p:sp>
    </p:spTree>
    <p:extLst>
      <p:ext uri="{BB962C8B-B14F-4D97-AF65-F5344CB8AC3E}">
        <p14:creationId xmlns:p14="http://schemas.microsoft.com/office/powerpoint/2010/main" val="717150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8267" r="26572" b="-1"/>
          <a:stretch/>
        </p:blipFill>
        <p:spPr>
          <a:xfrm>
            <a:off x="465439" y="605282"/>
            <a:ext cx="5474323" cy="5607882"/>
          </a:xfrm>
          <a:prstGeom prst="rect">
            <a:avLst/>
          </a:prstGeom>
        </p:spPr>
      </p:pic>
      <p:sp>
        <p:nvSpPr>
          <p:cNvPr id="17" name="Right Triangle 11">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3">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89833" y="1188637"/>
            <a:ext cx="4218138" cy="1597228"/>
          </a:xfrm>
        </p:spPr>
        <p:txBody>
          <a:bodyPr>
            <a:normAutofit/>
          </a:bodyPr>
          <a:lstStyle/>
          <a:p>
            <a:r>
              <a:rPr lang="en-US" sz="5400">
                <a:latin typeface="Aharoni" panose="02010803020104030203" pitchFamily="2" charset="-79"/>
                <a:cs typeface="Aharoni" panose="02010803020104030203" pitchFamily="2" charset="-79"/>
              </a:rPr>
              <a:t>Forecasting!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32222605"/>
              </p:ext>
            </p:extLst>
          </p:nvPr>
        </p:nvGraphicFramePr>
        <p:xfrm>
          <a:off x="6889831" y="2998278"/>
          <a:ext cx="3917505" cy="18937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82203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245"/>
            <a:ext cx="10515600" cy="1325563"/>
          </a:xfrm>
        </p:spPr>
        <p:txBody>
          <a:bodyPr/>
          <a:lstStyle/>
          <a:p>
            <a:pPr algn="ctr"/>
            <a:r>
              <a:rPr lang="en-US" dirty="0">
                <a:latin typeface="Aharoni" panose="02010803020104030203" pitchFamily="2" charset="-79"/>
                <a:cs typeface="Aharoni" panose="02010803020104030203" pitchFamily="2" charset="-79"/>
              </a:rPr>
              <a:t>Pulling all the pieces together</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22916312"/>
              </p:ext>
            </p:extLst>
          </p:nvPr>
        </p:nvGraphicFramePr>
        <p:xfrm>
          <a:off x="542260" y="1318437"/>
          <a:ext cx="10919638" cy="4890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1495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9560" y="856180"/>
            <a:ext cx="4560584" cy="1128068"/>
          </a:xfrm>
        </p:spPr>
        <p:txBody>
          <a:bodyPr anchor="ctr">
            <a:normAutofit/>
          </a:bodyPr>
          <a:lstStyle/>
          <a:p>
            <a:r>
              <a:rPr lang="en-US" sz="2800">
                <a:latin typeface="Aharoni" panose="02010803020104030203" pitchFamily="2" charset="-79"/>
                <a:cs typeface="Aharoni" panose="02010803020104030203" pitchFamily="2" charset="-79"/>
              </a:rPr>
              <a:t>USDA Foods: Forecasting for the Future</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90719" y="2330505"/>
            <a:ext cx="4559425" cy="3979585"/>
          </a:xfrm>
        </p:spPr>
        <p:txBody>
          <a:bodyPr anchor="ctr">
            <a:normAutofit/>
          </a:bodyPr>
          <a:lstStyle/>
          <a:p>
            <a:endParaRPr lang="en-US" sz="2000"/>
          </a:p>
          <a:p>
            <a:endParaRPr lang="en-US" sz="2000"/>
          </a:p>
          <a:p>
            <a:pPr marL="0" indent="0">
              <a:buNone/>
            </a:pPr>
            <a:r>
              <a:rPr lang="en-US" sz="2000"/>
              <a:t>Carole Erb</a:t>
            </a:r>
          </a:p>
          <a:p>
            <a:pPr marL="0" indent="0">
              <a:buNone/>
            </a:pPr>
            <a:r>
              <a:rPr lang="en-US" sz="2000"/>
              <a:t>Senior Director, Education Sales</a:t>
            </a:r>
          </a:p>
          <a:p>
            <a:pPr marL="0" indent="0">
              <a:buNone/>
            </a:pPr>
            <a:r>
              <a:rPr lang="en-US" sz="2000"/>
              <a:t>J.T.M. Food Group</a:t>
            </a:r>
          </a:p>
          <a:p>
            <a:pPr marL="0" indent="0">
              <a:buNone/>
            </a:pPr>
            <a:r>
              <a:rPr lang="en-US" sz="2000">
                <a:hlinkClick r:id="rId3"/>
              </a:rPr>
              <a:t>caroleerb@jtmfoodgroup.com</a:t>
            </a:r>
            <a:endParaRPr lang="en-US" sz="2000"/>
          </a:p>
          <a:p>
            <a:endParaRPr lang="en-US" sz="2000"/>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4" b="3065"/>
          <a:stretch/>
        </p:blipFill>
        <p:spPr>
          <a:xfrm>
            <a:off x="5977788" y="799352"/>
            <a:ext cx="5425410" cy="5259296"/>
          </a:xfrm>
          <a:prstGeom prst="rect">
            <a:avLst/>
          </a:prstGeom>
        </p:spPr>
      </p:pic>
    </p:spTree>
    <p:extLst>
      <p:ext uri="{BB962C8B-B14F-4D97-AF65-F5344CB8AC3E}">
        <p14:creationId xmlns:p14="http://schemas.microsoft.com/office/powerpoint/2010/main" val="2808497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1" y="345810"/>
            <a:ext cx="5120561" cy="1325563"/>
          </a:xfrm>
        </p:spPr>
        <p:txBody>
          <a:bodyPr>
            <a:normAutofit/>
          </a:bodyPr>
          <a:lstStyle/>
          <a:p>
            <a:r>
              <a:rPr lang="en-US" dirty="0"/>
              <a:t>From a Processor’s Perspective…</a:t>
            </a:r>
          </a:p>
        </p:txBody>
      </p:sp>
      <p:sp>
        <p:nvSpPr>
          <p:cNvPr id="3" name="Content Placeholder 2"/>
          <p:cNvSpPr>
            <a:spLocks noGrp="1"/>
          </p:cNvSpPr>
          <p:nvPr>
            <p:ph idx="1"/>
          </p:nvPr>
        </p:nvSpPr>
        <p:spPr>
          <a:xfrm>
            <a:off x="838201" y="1825625"/>
            <a:ext cx="5092194" cy="4351338"/>
          </a:xfrm>
        </p:spPr>
        <p:txBody>
          <a:bodyPr>
            <a:normAutofit/>
          </a:bodyPr>
          <a:lstStyle/>
          <a:p>
            <a:endParaRPr lang="en-US" sz="2400"/>
          </a:p>
          <a:p>
            <a:r>
              <a:rPr lang="en-US" sz="2400"/>
              <a:t>The importance of forecasting to the supply chain and cost-effective procurement</a:t>
            </a:r>
          </a:p>
          <a:p>
            <a:r>
              <a:rPr lang="en-US" sz="2400"/>
              <a:t>The impact of good forecasting</a:t>
            </a:r>
          </a:p>
          <a:p>
            <a:r>
              <a:rPr lang="en-US" sz="2400"/>
              <a:t>Regulations pertaining to Months on Hand Inventory</a:t>
            </a:r>
          </a:p>
          <a:p>
            <a:r>
              <a:rPr lang="en-US" sz="2400"/>
              <a:t>The results of good managing practices</a:t>
            </a:r>
          </a:p>
          <a:p>
            <a:r>
              <a:rPr lang="en-US" sz="2400"/>
              <a:t>Communicate, communicate, communicate!  </a:t>
            </a:r>
          </a:p>
          <a:p>
            <a:endParaRPr lang="en-US" sz="2400"/>
          </a:p>
        </p:txBody>
      </p:sp>
      <p:sp>
        <p:nvSpPr>
          <p:cNvPr id="14" name="Oval 1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descr="A person looking through binoculars&#10;&#10;Description automatically generated">
            <a:extLst>
              <a:ext uri="{FF2B5EF4-FFF2-40B4-BE49-F238E27FC236}">
                <a16:creationId xmlns:a16="http://schemas.microsoft.com/office/drawing/2014/main" id="{2ECE733D-5060-E923-1618-E05DCCF40489}"/>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7126" r="13530" b="-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6" name="Arc 15">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Picture 4" descr="A person looking through binoculars&#10;&#10;Description automatically generated">
            <a:extLst>
              <a:ext uri="{FF2B5EF4-FFF2-40B4-BE49-F238E27FC236}">
                <a16:creationId xmlns:a16="http://schemas.microsoft.com/office/drawing/2014/main" id="{BA701F92-8F82-D1D8-51B3-85C7ADFAC039}"/>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5287" r="6907" b="1"/>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3261888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Freeform: Shape 10">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1053" y="1551128"/>
            <a:ext cx="4777381" cy="358303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3" name="Arc 12">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838201" y="479493"/>
            <a:ext cx="5257800" cy="1325563"/>
          </a:xfrm>
        </p:spPr>
        <p:txBody>
          <a:bodyPr>
            <a:normAutofit/>
          </a:bodyPr>
          <a:lstStyle/>
          <a:p>
            <a:r>
              <a:rPr lang="en-US" dirty="0">
                <a:latin typeface="Aharoni" panose="02010803020104030203" pitchFamily="2" charset="-79"/>
                <a:cs typeface="Aharoni" panose="02010803020104030203" pitchFamily="2" charset="-79"/>
              </a:rPr>
              <a:t>Forecast</a:t>
            </a:r>
            <a:endParaRPr lang="en-US">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838201" y="1984443"/>
            <a:ext cx="5257800" cy="4192520"/>
          </a:xfrm>
        </p:spPr>
        <p:txBody>
          <a:bodyPr>
            <a:normAutofit/>
          </a:bodyPr>
          <a:lstStyle/>
          <a:p>
            <a:r>
              <a:rPr lang="en-US"/>
              <a:t>To calculate or predict (some future event or condition) usually as a result of study &amp; analysis of available pertinent data.</a:t>
            </a:r>
          </a:p>
          <a:p>
            <a:endParaRPr lang="en-US"/>
          </a:p>
        </p:txBody>
      </p:sp>
    </p:spTree>
    <p:extLst>
      <p:ext uri="{BB962C8B-B14F-4D97-AF65-F5344CB8AC3E}">
        <p14:creationId xmlns:p14="http://schemas.microsoft.com/office/powerpoint/2010/main" val="4195048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85240" y="1050595"/>
            <a:ext cx="8074815" cy="1618489"/>
          </a:xfrm>
        </p:spPr>
        <p:txBody>
          <a:bodyPr vert="horz" lIns="91440" tIns="45720" rIns="91440" bIns="45720" rtlCol="0" anchor="ctr">
            <a:normAutofit/>
          </a:bodyPr>
          <a:lstStyle/>
          <a:p>
            <a:pPr algn="l"/>
            <a:r>
              <a:rPr lang="en-US" sz="5000" b="1" i="1" kern="1200">
                <a:solidFill>
                  <a:schemeClr val="tx1"/>
                </a:solidFill>
                <a:latin typeface="+mj-lt"/>
                <a:ea typeface="+mj-ea"/>
                <a:cs typeface="+mj-cs"/>
              </a:rPr>
              <a:t>What are the benefits of forecasting?</a:t>
            </a:r>
          </a:p>
        </p:txBody>
      </p:sp>
      <p:sp>
        <p:nvSpPr>
          <p:cNvPr id="3" name="Subtitle 2"/>
          <p:cNvSpPr>
            <a:spLocks noGrp="1"/>
          </p:cNvSpPr>
          <p:nvPr>
            <p:ph type="subTitle" idx="1"/>
          </p:nvPr>
        </p:nvSpPr>
        <p:spPr>
          <a:xfrm>
            <a:off x="1285240" y="2969469"/>
            <a:ext cx="8074815" cy="2800395"/>
          </a:xfrm>
        </p:spPr>
        <p:txBody>
          <a:bodyPr vert="horz" lIns="91440" tIns="45720" rIns="91440" bIns="45720" rtlCol="0" anchor="t">
            <a:normAutofit/>
          </a:bodyPr>
          <a:lstStyle/>
          <a:p>
            <a:pPr marL="342900" indent="-228600" algn="l">
              <a:buFont typeface="Arial" panose="020B0604020202020204" pitchFamily="34" charset="0"/>
              <a:buChar char="•"/>
            </a:pPr>
            <a:r>
              <a:rPr lang="en-US" sz="2000" b="1"/>
              <a:t>Cost savings are realized as bids become more desirable and competitive</a:t>
            </a:r>
          </a:p>
          <a:p>
            <a:pPr marL="342900" indent="-228600" algn="l">
              <a:buFont typeface="Arial" panose="020B0604020202020204" pitchFamily="34" charset="0"/>
              <a:buChar char="•"/>
            </a:pPr>
            <a:r>
              <a:rPr lang="en-US" sz="2000" b="1"/>
              <a:t>Assists in ensuring a steady supply of finished goods</a:t>
            </a:r>
          </a:p>
          <a:p>
            <a:pPr marL="342900" indent="-228600" algn="l">
              <a:buFont typeface="Arial" panose="020B0604020202020204" pitchFamily="34" charset="0"/>
              <a:buChar char="•"/>
            </a:pPr>
            <a:r>
              <a:rPr lang="en-US" sz="2000" b="1"/>
              <a:t> Just-in-time inventory is carried at the manufacturer and distributor</a:t>
            </a:r>
          </a:p>
          <a:p>
            <a:pPr marL="342900" indent="-228600" algn="l">
              <a:buFont typeface="Arial" panose="020B0604020202020204" pitchFamily="34" charset="0"/>
              <a:buChar char="•"/>
            </a:pPr>
            <a:r>
              <a:rPr lang="en-US" sz="2000" b="1"/>
              <a:t>Reduces excess inventory</a:t>
            </a:r>
          </a:p>
          <a:p>
            <a:pPr marL="796925" lvl="1" indent="-228600" algn="l">
              <a:buFont typeface="Arial" panose="020B0604020202020204" pitchFamily="34" charset="0"/>
              <a:buChar char="•"/>
            </a:pPr>
            <a:r>
              <a:rPr lang="en-US" b="1"/>
              <a:t>USDA FD-064 (revised) </a:t>
            </a:r>
          </a:p>
          <a:p>
            <a:pPr marL="796925" lvl="1" indent="-228600" algn="l">
              <a:buFont typeface="Arial" panose="020B0604020202020204" pitchFamily="34" charset="0"/>
              <a:buChar char="•"/>
            </a:pPr>
            <a:r>
              <a:rPr lang="en-US" b="1"/>
              <a:t>Cost of capital decrease thus resulting in better pricing for the end user</a:t>
            </a:r>
          </a:p>
          <a:p>
            <a:pPr indent="-228600" algn="l">
              <a:buFont typeface="Arial" panose="020B0604020202020204" pitchFamily="34" charset="0"/>
              <a:buChar char="•"/>
            </a:pPr>
            <a:endParaRPr lang="en-US" sz="2000"/>
          </a:p>
        </p:txBody>
      </p:sp>
    </p:spTree>
    <p:extLst>
      <p:ext uri="{BB962C8B-B14F-4D97-AF65-F5344CB8AC3E}">
        <p14:creationId xmlns:p14="http://schemas.microsoft.com/office/powerpoint/2010/main" val="1261795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65125"/>
            <a:ext cx="10515600" cy="1091535"/>
          </a:xfrm>
        </p:spPr>
        <p:txBody>
          <a:bodyPr/>
          <a:lstStyle/>
          <a:p>
            <a:pPr algn="ctr"/>
            <a:r>
              <a:rPr lang="en-US" dirty="0">
                <a:latin typeface="Aharoni" panose="02010803020104030203" pitchFamily="2" charset="-79"/>
                <a:cs typeface="Aharoni" panose="02010803020104030203" pitchFamily="2" charset="-79"/>
              </a:rPr>
              <a:t>Why should you forecast?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944042"/>
              </p:ext>
            </p:extLst>
          </p:nvPr>
        </p:nvGraphicFramePr>
        <p:xfrm>
          <a:off x="838199" y="1456660"/>
          <a:ext cx="10591801" cy="40829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cartoon emoji with a thumbs up&#10;&#10;Description automatically generated">
            <a:extLst>
              <a:ext uri="{FF2B5EF4-FFF2-40B4-BE49-F238E27FC236}">
                <a16:creationId xmlns:a16="http://schemas.microsoft.com/office/drawing/2014/main" id="{3B8E600C-1015-96B4-C42C-D513DD018B56}"/>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858992" y="4434456"/>
            <a:ext cx="3162153" cy="2210213"/>
          </a:xfrm>
          <a:prstGeom prst="rect">
            <a:avLst/>
          </a:prstGeom>
        </p:spPr>
      </p:pic>
    </p:spTree>
    <p:extLst>
      <p:ext uri="{BB962C8B-B14F-4D97-AF65-F5344CB8AC3E}">
        <p14:creationId xmlns:p14="http://schemas.microsoft.com/office/powerpoint/2010/main" val="467914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5FF0E-464A-874E-6971-CCCDFEDF6B21}"/>
              </a:ext>
            </a:extLst>
          </p:cNvPr>
          <p:cNvSpPr>
            <a:spLocks noGrp="1"/>
          </p:cNvSpPr>
          <p:nvPr>
            <p:ph type="title"/>
          </p:nvPr>
        </p:nvSpPr>
        <p:spPr/>
        <p:txBody>
          <a:bodyPr/>
          <a:lstStyle/>
          <a:p>
            <a:r>
              <a:rPr lang="en-US" dirty="0"/>
              <a:t>Raw Material AND Finished Goods </a:t>
            </a:r>
          </a:p>
        </p:txBody>
      </p:sp>
      <p:pic>
        <p:nvPicPr>
          <p:cNvPr id="4" name="Content Placeholder 3">
            <a:extLst>
              <a:ext uri="{FF2B5EF4-FFF2-40B4-BE49-F238E27FC236}">
                <a16:creationId xmlns:a16="http://schemas.microsoft.com/office/drawing/2014/main" id="{5A4A8AC7-9356-C724-FE3F-DB26A57CD7DA}"/>
              </a:ext>
            </a:extLst>
          </p:cNvPr>
          <p:cNvPicPr>
            <a:picLocks noGrp="1" noChangeAspect="1"/>
          </p:cNvPicPr>
          <p:nvPr>
            <p:ph idx="1"/>
          </p:nvPr>
        </p:nvPicPr>
        <p:blipFill>
          <a:blip r:embed="rId3"/>
          <a:stretch>
            <a:fillRect/>
          </a:stretch>
        </p:blipFill>
        <p:spPr>
          <a:xfrm>
            <a:off x="731939" y="1931920"/>
            <a:ext cx="4054191" cy="2286198"/>
          </a:xfrm>
          <a:prstGeom prst="rect">
            <a:avLst/>
          </a:prstGeom>
        </p:spPr>
      </p:pic>
      <p:pic>
        <p:nvPicPr>
          <p:cNvPr id="6" name="Picture 5">
            <a:extLst>
              <a:ext uri="{FF2B5EF4-FFF2-40B4-BE49-F238E27FC236}">
                <a16:creationId xmlns:a16="http://schemas.microsoft.com/office/drawing/2014/main" id="{6088A3EF-BE0E-E9F6-B641-F139AFE59FCD}"/>
              </a:ext>
            </a:extLst>
          </p:cNvPr>
          <p:cNvPicPr>
            <a:picLocks noChangeAspect="1"/>
          </p:cNvPicPr>
          <p:nvPr/>
        </p:nvPicPr>
        <p:blipFill>
          <a:blip r:embed="rId4"/>
          <a:stretch>
            <a:fillRect/>
          </a:stretch>
        </p:blipFill>
        <p:spPr>
          <a:xfrm>
            <a:off x="6096000" y="2454439"/>
            <a:ext cx="2595737" cy="1763679"/>
          </a:xfrm>
          <a:prstGeom prst="rect">
            <a:avLst/>
          </a:prstGeom>
        </p:spPr>
      </p:pic>
      <p:pic>
        <p:nvPicPr>
          <p:cNvPr id="7" name="Picture 6">
            <a:extLst>
              <a:ext uri="{FF2B5EF4-FFF2-40B4-BE49-F238E27FC236}">
                <a16:creationId xmlns:a16="http://schemas.microsoft.com/office/drawing/2014/main" id="{B64246D4-3C24-D12D-BD47-0613667C94FB}"/>
              </a:ext>
            </a:extLst>
          </p:cNvPr>
          <p:cNvPicPr>
            <a:picLocks noChangeAspect="1"/>
          </p:cNvPicPr>
          <p:nvPr/>
        </p:nvPicPr>
        <p:blipFill>
          <a:blip r:embed="rId5"/>
          <a:stretch>
            <a:fillRect/>
          </a:stretch>
        </p:blipFill>
        <p:spPr>
          <a:xfrm>
            <a:off x="8758063" y="4601644"/>
            <a:ext cx="2595737" cy="1763679"/>
          </a:xfrm>
          <a:prstGeom prst="rect">
            <a:avLst/>
          </a:prstGeom>
        </p:spPr>
      </p:pic>
      <p:pic>
        <p:nvPicPr>
          <p:cNvPr id="10" name="Picture 9">
            <a:extLst>
              <a:ext uri="{FF2B5EF4-FFF2-40B4-BE49-F238E27FC236}">
                <a16:creationId xmlns:a16="http://schemas.microsoft.com/office/drawing/2014/main" id="{0AFBB1FF-8AB1-601E-CD87-BE46288A4BD3}"/>
              </a:ext>
            </a:extLst>
          </p:cNvPr>
          <p:cNvPicPr>
            <a:picLocks noChangeAspect="1"/>
          </p:cNvPicPr>
          <p:nvPr/>
        </p:nvPicPr>
        <p:blipFill>
          <a:blip r:embed="rId6"/>
          <a:stretch>
            <a:fillRect/>
          </a:stretch>
        </p:blipFill>
        <p:spPr>
          <a:xfrm>
            <a:off x="1996187" y="3985710"/>
            <a:ext cx="4054192" cy="2259815"/>
          </a:xfrm>
          <a:prstGeom prst="rect">
            <a:avLst/>
          </a:prstGeom>
        </p:spPr>
      </p:pic>
      <p:pic>
        <p:nvPicPr>
          <p:cNvPr id="11" name="Picture 10">
            <a:extLst>
              <a:ext uri="{FF2B5EF4-FFF2-40B4-BE49-F238E27FC236}">
                <a16:creationId xmlns:a16="http://schemas.microsoft.com/office/drawing/2014/main" id="{D308D093-45E4-3928-20AB-6B2CD0E7B5FE}"/>
              </a:ext>
            </a:extLst>
          </p:cNvPr>
          <p:cNvPicPr>
            <a:picLocks noChangeAspect="1"/>
          </p:cNvPicPr>
          <p:nvPr/>
        </p:nvPicPr>
        <p:blipFill>
          <a:blip r:embed="rId7"/>
          <a:stretch>
            <a:fillRect/>
          </a:stretch>
        </p:blipFill>
        <p:spPr>
          <a:xfrm>
            <a:off x="8810125" y="1572598"/>
            <a:ext cx="2649936" cy="1763680"/>
          </a:xfrm>
          <a:prstGeom prst="rect">
            <a:avLst/>
          </a:prstGeom>
        </p:spPr>
      </p:pic>
    </p:spTree>
    <p:extLst>
      <p:ext uri="{BB962C8B-B14F-4D97-AF65-F5344CB8AC3E}">
        <p14:creationId xmlns:p14="http://schemas.microsoft.com/office/powerpoint/2010/main" val="55233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44F93F-A0FD-CE13-C3A1-D385A32F9045}"/>
              </a:ext>
            </a:extLst>
          </p:cNvPr>
          <p:cNvSpPr>
            <a:spLocks noGrp="1"/>
          </p:cNvSpPr>
          <p:nvPr>
            <p:ph type="title"/>
          </p:nvPr>
        </p:nvSpPr>
        <p:spPr>
          <a:xfrm>
            <a:off x="1456148" y="1320574"/>
            <a:ext cx="3240506" cy="4064628"/>
          </a:xfrm>
        </p:spPr>
        <p:txBody>
          <a:bodyPr>
            <a:normAutofit/>
          </a:bodyPr>
          <a:lstStyle/>
          <a:p>
            <a:r>
              <a:rPr lang="en-US" sz="4100" dirty="0">
                <a:solidFill>
                  <a:srgbClr val="FFFFFF"/>
                </a:solidFill>
              </a:rPr>
              <a:t>FD-064 (revised)  </a:t>
            </a:r>
            <a:br>
              <a:rPr lang="en-US" sz="4100" dirty="0">
                <a:solidFill>
                  <a:srgbClr val="FFFFFF"/>
                </a:solidFill>
              </a:rPr>
            </a:br>
            <a:r>
              <a:rPr lang="en-US" sz="4100" dirty="0">
                <a:solidFill>
                  <a:srgbClr val="FFFFFF"/>
                </a:solidFill>
              </a:rPr>
              <a:t>Management of USDA Food Inventories at Processors</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91525A2-5CE4-0EB4-4007-1A6D04709093}"/>
              </a:ext>
            </a:extLst>
          </p:cNvPr>
          <p:cNvSpPr>
            <a:spLocks noGrp="1"/>
          </p:cNvSpPr>
          <p:nvPr>
            <p:ph idx="1"/>
          </p:nvPr>
        </p:nvSpPr>
        <p:spPr>
          <a:xfrm>
            <a:off x="5370153" y="1526033"/>
            <a:ext cx="5536397" cy="3935281"/>
          </a:xfrm>
        </p:spPr>
        <p:txBody>
          <a:bodyPr>
            <a:normAutofit fontScale="92500" lnSpcReduction="10000"/>
          </a:bodyPr>
          <a:lstStyle/>
          <a:p>
            <a:r>
              <a:rPr lang="en-US" dirty="0"/>
              <a:t>“Allowable Inventory”  also known as “The 6 Month Rule”  	</a:t>
            </a:r>
          </a:p>
          <a:p>
            <a:pPr lvl="1"/>
            <a:r>
              <a:rPr lang="en-US" dirty="0"/>
              <a:t>How do I calculate the Average Monthly Usage?  </a:t>
            </a:r>
          </a:p>
          <a:p>
            <a:pPr lvl="1"/>
            <a:endParaRPr lang="en-US" dirty="0"/>
          </a:p>
          <a:p>
            <a:pPr lvl="2"/>
            <a:r>
              <a:rPr lang="en-US" sz="2400" dirty="0"/>
              <a:t>Prior SY Usage / 10 months</a:t>
            </a:r>
          </a:p>
          <a:p>
            <a:pPr lvl="3"/>
            <a:r>
              <a:rPr lang="en-US" sz="2400" dirty="0"/>
              <a:t>16,000#  / 10 months = 1,600# is the Average Monthly Usage </a:t>
            </a:r>
          </a:p>
          <a:p>
            <a:pPr lvl="3"/>
            <a:endParaRPr lang="en-US" sz="2400" dirty="0"/>
          </a:p>
          <a:p>
            <a:pPr lvl="2"/>
            <a:r>
              <a:rPr lang="en-US" sz="2400" dirty="0"/>
              <a:t>Allowable Inventory</a:t>
            </a:r>
          </a:p>
          <a:p>
            <a:pPr lvl="3"/>
            <a:r>
              <a:rPr lang="en-US" sz="2400" dirty="0"/>
              <a:t>1,600# x 6 months = 9,600#  </a:t>
            </a:r>
          </a:p>
        </p:txBody>
      </p:sp>
    </p:spTree>
    <p:extLst>
      <p:ext uri="{BB962C8B-B14F-4D97-AF65-F5344CB8AC3E}">
        <p14:creationId xmlns:p14="http://schemas.microsoft.com/office/powerpoint/2010/main" val="3280672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23356" y="1188637"/>
            <a:ext cx="9984615" cy="1597228"/>
          </a:xfrm>
        </p:spPr>
        <p:txBody>
          <a:bodyPr>
            <a:normAutofit/>
          </a:bodyPr>
          <a:lstStyle/>
          <a:p>
            <a:r>
              <a:rPr lang="en-US" sz="5600">
                <a:latin typeface="Aharoni" panose="02010803020104030203" pitchFamily="2" charset="-79"/>
                <a:cs typeface="Aharoni" panose="02010803020104030203" pitchFamily="2" charset="-79"/>
              </a:rPr>
              <a:t>Months on Hand Calculation</a:t>
            </a:r>
          </a:p>
        </p:txBody>
      </p:sp>
      <p:pic>
        <p:nvPicPr>
          <p:cNvPr id="4" name="Picture 2" descr="http://leadingtolearning.com/wp/wp-content/uploads/2013/07/dollar-sign.jpg">
            <a:hlinkClick r:id="rId3"/>
          </p:cNvPr>
          <p:cNvPicPr>
            <a:picLocks noChangeAspect="1" noChangeArrowheads="1"/>
          </p:cNvPicPr>
          <p:nvPr/>
        </p:nvPicPr>
        <p:blipFill rotWithShape="1">
          <a:blip r:embed="rId4" cstate="print"/>
          <a:srcRect t="13707" r="-5" b="3790"/>
          <a:stretch/>
        </p:blipFill>
        <p:spPr bwMode="auto">
          <a:xfrm>
            <a:off x="1123357" y="3018327"/>
            <a:ext cx="3533985" cy="2728198"/>
          </a:xfrm>
          <a:prstGeom prst="rect">
            <a:avLst/>
          </a:prstGeom>
          <a:noFill/>
        </p:spPr>
      </p:pic>
      <p:sp>
        <p:nvSpPr>
          <p:cNvPr id="3" name="Content Placeholder 2"/>
          <p:cNvSpPr>
            <a:spLocks noGrp="1"/>
          </p:cNvSpPr>
          <p:nvPr>
            <p:ph idx="1"/>
          </p:nvPr>
        </p:nvSpPr>
        <p:spPr>
          <a:xfrm>
            <a:off x="5255260" y="2998278"/>
            <a:ext cx="4428236" cy="2728198"/>
          </a:xfrm>
        </p:spPr>
        <p:txBody>
          <a:bodyPr anchor="t">
            <a:normAutofit/>
          </a:bodyPr>
          <a:lstStyle/>
          <a:p>
            <a:pPr lvl="7"/>
            <a:endParaRPr lang="en-US" sz="2000">
              <a:latin typeface="Arial Black" panose="020B0A04020102020204" pitchFamily="34" charset="0"/>
            </a:endParaRPr>
          </a:p>
          <a:p>
            <a:r>
              <a:rPr lang="en-US" sz="2000">
                <a:latin typeface="Arial Black" panose="020B0A04020102020204" pitchFamily="34" charset="0"/>
              </a:rPr>
              <a:t>Today’s Balance/Average Monthly Usage</a:t>
            </a:r>
          </a:p>
          <a:p>
            <a:endParaRPr lang="en-US" sz="2000">
              <a:latin typeface="Arial Black" panose="020B0A04020102020204" pitchFamily="34" charset="0"/>
            </a:endParaRPr>
          </a:p>
          <a:p>
            <a:r>
              <a:rPr lang="en-US" sz="2000">
                <a:latin typeface="Arial Black" panose="020B0A04020102020204" pitchFamily="34" charset="0"/>
              </a:rPr>
              <a:t>18,000# / 1,600#  = 11.25 MOH</a:t>
            </a:r>
          </a:p>
          <a:p>
            <a:endParaRPr lang="en-US" sz="2000">
              <a:latin typeface="Arial Black" panose="020B0A04020102020204" pitchFamily="34" charset="0"/>
            </a:endParaRPr>
          </a:p>
          <a:p>
            <a:pPr marL="0" indent="0">
              <a:buNone/>
            </a:pPr>
            <a:endParaRPr lang="en-US" sz="2000">
              <a:latin typeface="Arial Black" panose="020B0A04020102020204" pitchFamily="34" charset="0"/>
            </a:endParaRPr>
          </a:p>
          <a:p>
            <a:endParaRPr lang="en-US" sz="2000">
              <a:latin typeface="Arial Black" panose="020B0A04020102020204" pitchFamily="34" charset="0"/>
            </a:endParaRPr>
          </a:p>
          <a:p>
            <a:endParaRPr lang="en-US" sz="2000">
              <a:latin typeface="Arial Black" panose="020B0A04020102020204" pitchFamily="34" charset="0"/>
            </a:endParaRPr>
          </a:p>
          <a:p>
            <a:endParaRPr lang="en-US" sz="2000">
              <a:latin typeface="Arial Black" panose="020B0A04020102020204" pitchFamily="34" charset="0"/>
            </a:endParaRPr>
          </a:p>
          <a:p>
            <a:endParaRPr lang="en-US" sz="2000">
              <a:latin typeface="Arial Black" panose="020B0A04020102020204" pitchFamily="34" charset="0"/>
            </a:endParaRPr>
          </a:p>
        </p:txBody>
      </p:sp>
    </p:spTree>
    <p:extLst>
      <p:ext uri="{BB962C8B-B14F-4D97-AF65-F5344CB8AC3E}">
        <p14:creationId xmlns:p14="http://schemas.microsoft.com/office/powerpoint/2010/main" val="2348359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609600"/>
            <a:ext cx="3739341" cy="1330839"/>
          </a:xfrm>
        </p:spPr>
        <p:txBody>
          <a:bodyPr vert="horz" lIns="91440" tIns="45720" rIns="91440" bIns="45720" rtlCol="0" anchor="ctr">
            <a:normAutofit/>
          </a:bodyPr>
          <a:lstStyle/>
          <a:p>
            <a:r>
              <a:rPr lang="en-US" sz="3700" kern="1200">
                <a:solidFill>
                  <a:schemeClr val="tx1"/>
                </a:solidFill>
                <a:latin typeface="+mj-lt"/>
                <a:ea typeface="+mj-ea"/>
                <a:cs typeface="+mj-cs"/>
              </a:rPr>
              <a:t>What causes excess inventory?</a:t>
            </a:r>
          </a:p>
        </p:txBody>
      </p:sp>
      <p:sp>
        <p:nvSpPr>
          <p:cNvPr id="7" name="TextBox 6">
            <a:extLst>
              <a:ext uri="{FF2B5EF4-FFF2-40B4-BE49-F238E27FC236}">
                <a16:creationId xmlns:a16="http://schemas.microsoft.com/office/drawing/2014/main" id="{B7075E94-2373-9B3C-E23A-8D0EFBDBAE35}"/>
              </a:ext>
            </a:extLst>
          </p:cNvPr>
          <p:cNvSpPr txBox="1"/>
          <p:nvPr/>
        </p:nvSpPr>
        <p:spPr>
          <a:xfrm>
            <a:off x="862366" y="2194102"/>
            <a:ext cx="3427001" cy="3908586"/>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800" dirty="0"/>
              <a:t>Lack of Forecasting </a:t>
            </a:r>
          </a:p>
          <a:p>
            <a:pPr marL="285750" indent="-228600">
              <a:lnSpc>
                <a:spcPct val="90000"/>
              </a:lnSpc>
              <a:spcAft>
                <a:spcPts val="600"/>
              </a:spcAft>
              <a:buFont typeface="Arial" panose="020B0604020202020204" pitchFamily="34" charset="0"/>
              <a:buChar char="•"/>
            </a:pPr>
            <a:r>
              <a:rPr lang="en-US" sz="2800" dirty="0"/>
              <a:t>Forecasting errors</a:t>
            </a:r>
          </a:p>
          <a:p>
            <a:pPr marL="742950" lvl="1" indent="-228600">
              <a:lnSpc>
                <a:spcPct val="90000"/>
              </a:lnSpc>
              <a:spcAft>
                <a:spcPts val="600"/>
              </a:spcAft>
              <a:buFont typeface="Arial" panose="020B0604020202020204" pitchFamily="34" charset="0"/>
              <a:buChar char="•"/>
            </a:pPr>
            <a:r>
              <a:rPr lang="en-US" sz="2800" dirty="0"/>
              <a:t>Non-existent SKUs</a:t>
            </a:r>
          </a:p>
          <a:p>
            <a:pPr marL="285750" indent="-228600">
              <a:lnSpc>
                <a:spcPct val="90000"/>
              </a:lnSpc>
              <a:spcAft>
                <a:spcPts val="600"/>
              </a:spcAft>
              <a:buFont typeface="Arial" panose="020B0604020202020204" pitchFamily="34" charset="0"/>
              <a:buChar char="•"/>
            </a:pPr>
            <a:r>
              <a:rPr lang="en-US" sz="2800" dirty="0"/>
              <a:t>Insufficient lead time </a:t>
            </a:r>
          </a:p>
          <a:p>
            <a:pPr marL="285750" indent="-228600">
              <a:lnSpc>
                <a:spcPct val="90000"/>
              </a:lnSpc>
              <a:spcAft>
                <a:spcPts val="600"/>
              </a:spcAft>
              <a:buFont typeface="Arial" panose="020B0604020202020204" pitchFamily="34" charset="0"/>
              <a:buChar char="•"/>
            </a:pPr>
            <a:r>
              <a:rPr lang="en-US" sz="2800" dirty="0"/>
              <a:t>Shortages </a:t>
            </a:r>
          </a:p>
          <a:p>
            <a:pPr marL="285750" indent="-228600">
              <a:lnSpc>
                <a:spcPct val="90000"/>
              </a:lnSpc>
              <a:spcAft>
                <a:spcPts val="600"/>
              </a:spcAft>
              <a:buFont typeface="Arial" panose="020B0604020202020204" pitchFamily="34" charset="0"/>
              <a:buChar char="•"/>
            </a:pPr>
            <a:endParaRPr lang="en-US" sz="2000" dirty="0"/>
          </a:p>
          <a:p>
            <a:pPr marL="285750" indent="-228600">
              <a:lnSpc>
                <a:spcPct val="90000"/>
              </a:lnSpc>
              <a:spcAft>
                <a:spcPts val="600"/>
              </a:spcAft>
              <a:buFont typeface="Arial" panose="020B0604020202020204" pitchFamily="34" charset="0"/>
              <a:buChar char="•"/>
            </a:pPr>
            <a:endParaRPr lang="en-US" sz="2000" dirty="0"/>
          </a:p>
          <a:p>
            <a:pPr marL="285750" indent="-228600">
              <a:lnSpc>
                <a:spcPct val="90000"/>
              </a:lnSpc>
              <a:spcAft>
                <a:spcPts val="600"/>
              </a:spcAft>
              <a:buFont typeface="Arial" panose="020B0604020202020204" pitchFamily="34" charset="0"/>
              <a:buChar char="•"/>
            </a:pP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6915" y="661916"/>
            <a:ext cx="5252224" cy="5557909"/>
          </a:xfrm>
          <a:prstGeom prst="rect">
            <a:avLst/>
          </a:prstGeom>
        </p:spPr>
      </p:pic>
    </p:spTree>
    <p:extLst>
      <p:ext uri="{BB962C8B-B14F-4D97-AF65-F5344CB8AC3E}">
        <p14:creationId xmlns:p14="http://schemas.microsoft.com/office/powerpoint/2010/main" val="3939358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735</TotalTime>
  <Words>1063</Words>
  <Application>Microsoft Office PowerPoint</Application>
  <PresentationFormat>Widescreen</PresentationFormat>
  <Paragraphs>147</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Aharoni</vt:lpstr>
      <vt:lpstr>Arial</vt:lpstr>
      <vt:lpstr>Arial Black</vt:lpstr>
      <vt:lpstr>Calibri</vt:lpstr>
      <vt:lpstr>Calibri Light</vt:lpstr>
      <vt:lpstr>Office Theme</vt:lpstr>
      <vt:lpstr>USDA Foods: Forecasting for the Future</vt:lpstr>
      <vt:lpstr>From a Processor’s Perspective…</vt:lpstr>
      <vt:lpstr>Forecast</vt:lpstr>
      <vt:lpstr>What are the benefits of forecasting?</vt:lpstr>
      <vt:lpstr>Why should you forecast?</vt:lpstr>
      <vt:lpstr>Raw Material AND Finished Goods </vt:lpstr>
      <vt:lpstr>FD-064 (revised)   Management of USDA Food Inventories at Processors</vt:lpstr>
      <vt:lpstr>Months on Hand Calculation</vt:lpstr>
      <vt:lpstr>What causes excess inventory?</vt:lpstr>
      <vt:lpstr>PowerPoint Presentation</vt:lpstr>
      <vt:lpstr>Things that influence forecasting! COMMUNICATION!</vt:lpstr>
      <vt:lpstr>Forecasting!</vt:lpstr>
      <vt:lpstr>Pulling all the pieces together</vt:lpstr>
      <vt:lpstr>USDA Foods: Forecasting for the Future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 Quinones</dc:creator>
  <cp:lastModifiedBy>Lafayette, Brian</cp:lastModifiedBy>
  <cp:revision>104</cp:revision>
  <cp:lastPrinted>2023-09-19T13:30:27Z</cp:lastPrinted>
  <dcterms:created xsi:type="dcterms:W3CDTF">2016-11-17T21:24:53Z</dcterms:created>
  <dcterms:modified xsi:type="dcterms:W3CDTF">2023-10-05T13:18:53Z</dcterms:modified>
</cp:coreProperties>
</file>