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05"/>
  </p:notesMasterIdLst>
  <p:sldIdLst>
    <p:sldId id="256" r:id="rId3"/>
    <p:sldId id="37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36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4" r:id="rId50"/>
    <p:sldId id="305" r:id="rId51"/>
    <p:sldId id="306" r:id="rId52"/>
    <p:sldId id="307" r:id="rId53"/>
    <p:sldId id="308" r:id="rId54"/>
    <p:sldId id="312" r:id="rId55"/>
    <p:sldId id="313" r:id="rId56"/>
    <p:sldId id="314" r:id="rId57"/>
    <p:sldId id="315" r:id="rId58"/>
    <p:sldId id="317" r:id="rId59"/>
    <p:sldId id="318" r:id="rId60"/>
    <p:sldId id="319" r:id="rId61"/>
    <p:sldId id="320" r:id="rId62"/>
    <p:sldId id="321" r:id="rId63"/>
    <p:sldId id="322" r:id="rId64"/>
    <p:sldId id="323" r:id="rId65"/>
    <p:sldId id="324" r:id="rId66"/>
    <p:sldId id="325" r:id="rId67"/>
    <p:sldId id="326" r:id="rId68"/>
    <p:sldId id="356" r:id="rId69"/>
    <p:sldId id="357" r:id="rId70"/>
    <p:sldId id="358" r:id="rId71"/>
    <p:sldId id="360" r:id="rId72"/>
    <p:sldId id="359" r:id="rId73"/>
    <p:sldId id="340" r:id="rId74"/>
    <p:sldId id="327" r:id="rId75"/>
    <p:sldId id="361" r:id="rId76"/>
    <p:sldId id="362" r:id="rId77"/>
    <p:sldId id="328" r:id="rId78"/>
    <p:sldId id="329" r:id="rId79"/>
    <p:sldId id="331" r:id="rId80"/>
    <p:sldId id="332" r:id="rId81"/>
    <p:sldId id="333" r:id="rId82"/>
    <p:sldId id="334" r:id="rId83"/>
    <p:sldId id="335" r:id="rId84"/>
    <p:sldId id="349" r:id="rId85"/>
    <p:sldId id="363" r:id="rId86"/>
    <p:sldId id="364" r:id="rId87"/>
    <p:sldId id="365" r:id="rId88"/>
    <p:sldId id="336" r:id="rId89"/>
    <p:sldId id="337" r:id="rId90"/>
    <p:sldId id="338" r:id="rId91"/>
    <p:sldId id="339" r:id="rId92"/>
    <p:sldId id="348" r:id="rId93"/>
    <p:sldId id="347" r:id="rId94"/>
    <p:sldId id="346" r:id="rId95"/>
    <p:sldId id="367" r:id="rId96"/>
    <p:sldId id="368" r:id="rId97"/>
    <p:sldId id="369" r:id="rId98"/>
    <p:sldId id="370" r:id="rId99"/>
    <p:sldId id="371" r:id="rId100"/>
    <p:sldId id="372" r:id="rId101"/>
    <p:sldId id="373" r:id="rId102"/>
    <p:sldId id="374" r:id="rId103"/>
    <p:sldId id="376" r:id="rId10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6" roundtripDataSignature="AMtx7mg7zU244LFP7hpbjLAy8CmFF8K8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1049DF-592E-43A1-932A-3E3E797C28D2}" v="62" dt="2024-04-04T14:41:02.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customschemas.google.com/relationships/presentationmetadata" Target="meta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57ab86530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257ab8653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020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2" name="Google Shape;33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9" name="Google Shape;33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57ab86530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257ab86530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4" name="Google Shape;35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7" name="Google Shape;39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4" name="Google Shape;40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1" name="Google Shape;411;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7" name="Google Shape;41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3" name="Google Shape;42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0" name="Google Shape;43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2" name="Google Shape;44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8" name="Google Shape;44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4" name="Google Shape;45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6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9" name="Google Shape;8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5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5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5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6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3"/>
          <p:cNvSpPr>
            <a:spLocks noGrp="1"/>
          </p:cNvSpPr>
          <p:nvPr>
            <p:ph type="pic" idx="2"/>
          </p:nvPr>
        </p:nvSpPr>
        <p:spPr>
          <a:xfrm>
            <a:off x="5183188" y="987425"/>
            <a:ext cx="6172200" cy="4873625"/>
          </a:xfrm>
          <a:prstGeom prst="rect">
            <a:avLst/>
          </a:prstGeom>
          <a:noFill/>
          <a:ln>
            <a:noFill/>
          </a:ln>
        </p:spPr>
      </p:sp>
      <p:sp>
        <p:nvSpPr>
          <p:cNvPr id="64" name="Google Shape;64;p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5"/>
        <p:cNvGrpSpPr/>
        <p:nvPr/>
      </p:nvGrpSpPr>
      <p:grpSpPr>
        <a:xfrm>
          <a:off x="0" y="0"/>
          <a:ext cx="0" cy="0"/>
          <a:chOff x="0" y="0"/>
          <a:chExt cx="0" cy="0"/>
        </a:xfrm>
      </p:grpSpPr>
      <p:sp>
        <p:nvSpPr>
          <p:cNvPr id="6" name="Google Shape;6;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0"/>
        <p:cNvGrpSpPr/>
        <p:nvPr/>
      </p:nvGrpSpPr>
      <p:grpSpPr>
        <a:xfrm>
          <a:off x="0" y="0"/>
          <a:ext cx="0" cy="0"/>
          <a:chOff x="0" y="0"/>
          <a:chExt cx="0" cy="0"/>
        </a:xfrm>
      </p:grpSpPr>
      <p:sp>
        <p:nvSpPr>
          <p:cNvPr id="81" name="Google Shape;81;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slide" Target="slide17.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n.gov/doe/nutrition/public-private-school-food-authorities/#Daily_Meal_Count_Form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in.gov/doe/nutrition/civil-rights-requirement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hyperlink" Target="https://www.statsamerica.org/uscp/default.asp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fns.usda.gov/sfsp/handbooks"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fns.usda.gov/sfsp/handbook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in.gov/doe/nutrition/public-private-school-food-authorities/#Sponsor_Monitoring"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5" name="Group 1034">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036" name="Straight Connector 1035">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37" name="Rectangle 1036">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9" name="Rectangle 1038">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Google Shape;96;p1"/>
          <p:cNvSpPr txBox="1">
            <a:spLocks noGrp="1"/>
          </p:cNvSpPr>
          <p:nvPr>
            <p:ph type="ctrTitle"/>
          </p:nvPr>
        </p:nvSpPr>
        <p:spPr>
          <a:xfrm>
            <a:off x="1057080" y="828091"/>
            <a:ext cx="10071536" cy="929750"/>
          </a:xfrm>
          <a:prstGeom prst="rect">
            <a:avLst/>
          </a:prstGeom>
        </p:spPr>
        <p:txBody>
          <a:bodyPr spcFirstLastPara="1" lIns="91425" tIns="45700" rIns="91425" bIns="45700" anchor="b" anchorCtr="0">
            <a:normAutofit fontScale="90000"/>
          </a:bodyPr>
          <a:lstStyle/>
          <a:p>
            <a:pPr marL="0" lvl="0" indent="0" rtl="0">
              <a:spcBef>
                <a:spcPts val="0"/>
              </a:spcBef>
              <a:spcAft>
                <a:spcPts val="0"/>
              </a:spcAft>
              <a:buClr>
                <a:schemeClr val="dk1"/>
              </a:buClr>
              <a:buSzPct val="100000"/>
              <a:buFont typeface="Calibri"/>
              <a:buNone/>
            </a:pPr>
            <a:r>
              <a:rPr lang="en-US" sz="3600" b="1" dirty="0"/>
              <a:t>Annual SFSP Staff Training</a:t>
            </a:r>
            <a:r>
              <a:rPr lang="en-US" sz="3600" dirty="0"/>
              <a:t> </a:t>
            </a:r>
          </a:p>
          <a:p>
            <a:pPr marL="0" lvl="0" indent="0" rtl="0">
              <a:spcBef>
                <a:spcPts val="0"/>
              </a:spcBef>
              <a:spcAft>
                <a:spcPts val="0"/>
              </a:spcAft>
              <a:buClr>
                <a:schemeClr val="dk1"/>
              </a:buClr>
              <a:buSzPct val="150000"/>
              <a:buFont typeface="Calibri"/>
              <a:buNone/>
            </a:pPr>
            <a:r>
              <a:rPr lang="en-US" sz="2900" dirty="0"/>
              <a:t>Spring 2024</a:t>
            </a:r>
          </a:p>
        </p:txBody>
      </p:sp>
      <p:sp>
        <p:nvSpPr>
          <p:cNvPr id="97" name="Google Shape;97;p1"/>
          <p:cNvSpPr txBox="1">
            <a:spLocks noGrp="1"/>
          </p:cNvSpPr>
          <p:nvPr>
            <p:ph type="subTitle" idx="1"/>
          </p:nvPr>
        </p:nvSpPr>
        <p:spPr>
          <a:xfrm>
            <a:off x="1057080" y="4523016"/>
            <a:ext cx="10071536" cy="448377"/>
          </a:xfrm>
          <a:prstGeom prst="rect">
            <a:avLst/>
          </a:prstGeom>
        </p:spPr>
        <p:txBody>
          <a:bodyPr spcFirstLastPara="1" lIns="91425" tIns="45700" rIns="91425" bIns="45700" anchor="t" anchorCtr="0">
            <a:noAutofit/>
          </a:bodyPr>
          <a:lstStyle/>
          <a:p>
            <a:pPr marL="0" lvl="0" indent="0" rtl="0">
              <a:spcBef>
                <a:spcPts val="0"/>
              </a:spcBef>
              <a:spcAft>
                <a:spcPts val="600"/>
              </a:spcAft>
              <a:buClr>
                <a:schemeClr val="dk1"/>
              </a:buClr>
              <a:buSzPts val="2400"/>
              <a:buNone/>
            </a:pPr>
            <a:r>
              <a:rPr lang="en-US" dirty="0"/>
              <a:t>Created as a Resource for Sponsors to Train Staff in Program Requirements</a:t>
            </a:r>
          </a:p>
        </p:txBody>
      </p:sp>
      <p:pic>
        <p:nvPicPr>
          <p:cNvPr id="1028" name="Picture 4" descr="A logo with text on it&#10;&#10;Description automatically generated">
            <a:extLst>
              <a:ext uri="{FF2B5EF4-FFF2-40B4-BE49-F238E27FC236}">
                <a16:creationId xmlns:a16="http://schemas.microsoft.com/office/drawing/2014/main" id="{1F8CF5D1-01FA-7401-F487-6C8FBE33C4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45272" y="2120669"/>
            <a:ext cx="7095151" cy="1880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Program Adult vs. Non-Program Adult</a:t>
            </a:r>
            <a:endParaRPr/>
          </a:p>
        </p:txBody>
      </p:sp>
      <p:sp>
        <p:nvSpPr>
          <p:cNvPr id="161" name="Google Shape;161;p8"/>
          <p:cNvSpPr/>
          <p:nvPr/>
        </p:nvSpPr>
        <p:spPr>
          <a:xfrm>
            <a:off x="990600" y="1543050"/>
            <a:ext cx="10515600" cy="2019300"/>
          </a:xfrm>
          <a:prstGeom prst="roundRect">
            <a:avLst>
              <a:gd name="adj" fmla="val 16667"/>
            </a:avLst>
          </a:prstGeom>
          <a:solidFill>
            <a:srgbClr val="F7CAAC"/>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8"/>
          <p:cNvSpPr txBox="1"/>
          <p:nvPr/>
        </p:nvSpPr>
        <p:spPr>
          <a:xfrm>
            <a:off x="1295400" y="1690688"/>
            <a:ext cx="99060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Program Adult- </a:t>
            </a:r>
            <a:r>
              <a:rPr lang="en-US" sz="2800" b="0" i="0" u="none" strike="noStrike" cap="none" dirty="0">
                <a:solidFill>
                  <a:schemeClr val="dk1"/>
                </a:solidFill>
                <a:latin typeface="Calibri"/>
                <a:ea typeface="Calibri"/>
                <a:cs typeface="Calibri"/>
                <a:sym typeface="Calibri"/>
              </a:rPr>
              <a:t>An employee or volunteer who has a job duty specific to SFSP. </a:t>
            </a:r>
            <a:endParaRPr sz="1400"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For example, a monitor watching to ensure </a:t>
            </a:r>
            <a:r>
              <a:rPr lang="en-US" sz="2400" dirty="0">
                <a:solidFill>
                  <a:schemeClr val="dk1"/>
                </a:solidFill>
                <a:latin typeface="Calibri"/>
                <a:ea typeface="Calibri"/>
                <a:cs typeface="Calibri"/>
                <a:sym typeface="Calibri"/>
              </a:rPr>
              <a:t>kids</a:t>
            </a:r>
            <a:r>
              <a:rPr lang="en-US" sz="2400" b="0" i="0" u="none" strike="noStrike" cap="none" dirty="0">
                <a:solidFill>
                  <a:schemeClr val="dk1"/>
                </a:solidFill>
                <a:latin typeface="Calibri"/>
                <a:ea typeface="Calibri"/>
                <a:cs typeface="Calibri"/>
                <a:sym typeface="Calibri"/>
              </a:rPr>
              <a:t> stay on site, a meal counter, a custodian </a:t>
            </a:r>
            <a:r>
              <a:rPr lang="en-US" sz="2400" dirty="0">
                <a:solidFill>
                  <a:schemeClr val="dk1"/>
                </a:solidFill>
                <a:latin typeface="Calibri"/>
                <a:ea typeface="Calibri"/>
                <a:cs typeface="Calibri"/>
                <a:sym typeface="Calibri"/>
              </a:rPr>
              <a:t>with program related duties, kitchen staff</a:t>
            </a:r>
            <a:r>
              <a:rPr lang="en-US" sz="2400" b="0" i="0" u="none" strike="noStrike" cap="none" dirty="0">
                <a:solidFill>
                  <a:schemeClr val="dk1"/>
                </a:solidFill>
                <a:latin typeface="Calibri"/>
                <a:ea typeface="Calibri"/>
                <a:cs typeface="Calibri"/>
                <a:sym typeface="Calibri"/>
              </a:rPr>
              <a:t>.</a:t>
            </a:r>
            <a:endParaRPr sz="2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63" name="Google Shape;163;p8"/>
          <p:cNvSpPr/>
          <p:nvPr/>
        </p:nvSpPr>
        <p:spPr>
          <a:xfrm>
            <a:off x="990600" y="3785392"/>
            <a:ext cx="10515600" cy="2516188"/>
          </a:xfrm>
          <a:prstGeom prst="roundRect">
            <a:avLst>
              <a:gd name="adj" fmla="val 16667"/>
            </a:avLst>
          </a:prstGeom>
          <a:solidFill>
            <a:srgbClr val="F7CAAC"/>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8"/>
          <p:cNvSpPr txBox="1">
            <a:spLocks noGrp="1"/>
          </p:cNvSpPr>
          <p:nvPr>
            <p:ph type="body" idx="1"/>
          </p:nvPr>
        </p:nvSpPr>
        <p:spPr>
          <a:xfrm>
            <a:off x="1219200" y="3917948"/>
            <a:ext cx="10287000" cy="23836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Non-Program Adult- </a:t>
            </a:r>
            <a:r>
              <a:rPr lang="en-US" dirty="0"/>
              <a:t>A person over the age of 18 who does not have a specific job duty within the SFSP. This can include employees or volunteers who do not work with the meal service operation. </a:t>
            </a:r>
            <a:endParaRPr dirty="0"/>
          </a:p>
          <a:p>
            <a:pPr marL="685800" lvl="1" indent="-228600" algn="l" rtl="0">
              <a:lnSpc>
                <a:spcPct val="90000"/>
              </a:lnSpc>
              <a:spcBef>
                <a:spcPts val="500"/>
              </a:spcBef>
              <a:spcAft>
                <a:spcPts val="0"/>
              </a:spcAft>
              <a:buClr>
                <a:schemeClr val="dk1"/>
              </a:buClr>
              <a:buSzPts val="2400"/>
              <a:buChar char="•"/>
            </a:pPr>
            <a:r>
              <a:rPr lang="en-US" dirty="0"/>
              <a:t>For example, parents who bring their kids to the site, daycare staff who bring children to your site, camp counselors who do not help with SFSP in any way, custodians who do not work in the cafeteria.</a:t>
            </a:r>
            <a:endParaRP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Integrity Plan: </a:t>
            </a:r>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a:bodyPr>
          <a:lstStyle/>
          <a:p>
            <a:pPr marL="114300" indent="0">
              <a:buNone/>
            </a:pPr>
            <a:r>
              <a:rPr lang="en-US" dirty="0">
                <a:latin typeface="Calibri" panose="020F0502020204030204" pitchFamily="34" charset="0"/>
                <a:cs typeface="Calibri" panose="020F0502020204030204" pitchFamily="34" charset="0"/>
              </a:rPr>
              <a:t>Other topics to be covered may include: </a:t>
            </a:r>
          </a:p>
          <a:p>
            <a:pPr>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EC0D624B-7E39-7C94-5E9D-9323F7B95417}"/>
              </a:ext>
            </a:extLst>
          </p:cNvPr>
          <p:cNvSpPr txBox="1">
            <a:spLocks/>
          </p:cNvSpPr>
          <p:nvPr/>
        </p:nvSpPr>
        <p:spPr>
          <a:xfrm>
            <a:off x="838200" y="2219417"/>
            <a:ext cx="10515600" cy="3735605"/>
          </a:xfrm>
          <a:prstGeom prst="rect">
            <a:avLst/>
          </a:prstGeom>
          <a:solidFill>
            <a:schemeClr val="accent6">
              <a:lumMod val="20000"/>
              <a:lumOff val="80000"/>
            </a:schemeClr>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en-US" b="1" dirty="0">
                <a:solidFill>
                  <a:schemeClr val="tx1"/>
                </a:solidFill>
              </a:rPr>
              <a:t>Sponsors, insert topics below: </a:t>
            </a:r>
          </a:p>
          <a:p>
            <a:pPr indent="-457200">
              <a:buFont typeface="Arial" panose="020B0604020202020204" pitchFamily="34" charset="0"/>
              <a:buChar char="•"/>
            </a:pPr>
            <a:r>
              <a:rPr lang="en-US" u="sng" dirty="0">
                <a:solidFill>
                  <a:schemeClr val="tx1"/>
                </a:solidFill>
              </a:rPr>
              <a:t>Program integrity</a:t>
            </a:r>
            <a:r>
              <a:rPr lang="en-US" dirty="0">
                <a:solidFill>
                  <a:schemeClr val="tx1"/>
                </a:solidFill>
              </a:rPr>
              <a:t>: What is the process for addressing integrity concerns that may surface after the start of site operations? </a:t>
            </a:r>
          </a:p>
          <a:p>
            <a:pPr indent="-457200">
              <a:buFont typeface="Arial" panose="020B0604020202020204" pitchFamily="34" charset="0"/>
              <a:buChar char="•"/>
            </a:pPr>
            <a:endParaRPr lang="en-US" sz="900" dirty="0">
              <a:solidFill>
                <a:schemeClr val="tx1"/>
              </a:solidFill>
            </a:endParaRPr>
          </a:p>
          <a:p>
            <a:pPr indent="-457200">
              <a:buFont typeface="Arial" panose="020B0604020202020204" pitchFamily="34" charset="0"/>
              <a:buChar char="•"/>
            </a:pPr>
            <a:r>
              <a:rPr lang="en-US" u="sng" dirty="0">
                <a:solidFill>
                  <a:schemeClr val="tx1"/>
                </a:solidFill>
              </a:rPr>
              <a:t>Civil Rights compliance</a:t>
            </a:r>
            <a:r>
              <a:rPr lang="en-US" dirty="0">
                <a:solidFill>
                  <a:schemeClr val="tx1"/>
                </a:solidFill>
              </a:rPr>
              <a:t>: How is meal service announced and promoted in the community? How is equal treatment of everybody ensured? </a:t>
            </a:r>
          </a:p>
          <a:p>
            <a:pPr indent="-457200">
              <a:buFont typeface="Arial" panose="020B0604020202020204" pitchFamily="34" charset="0"/>
              <a:buChar char="•"/>
            </a:pPr>
            <a:endParaRPr lang="en-US" sz="1000" dirty="0">
              <a:solidFill>
                <a:schemeClr val="tx1"/>
              </a:solidFill>
            </a:endParaRPr>
          </a:p>
          <a:p>
            <a:pPr indent="-457200">
              <a:buFont typeface="Arial" panose="020B0604020202020204" pitchFamily="34" charset="0"/>
              <a:buChar char="•"/>
            </a:pPr>
            <a:r>
              <a:rPr lang="en-US" u="sng" dirty="0">
                <a:solidFill>
                  <a:schemeClr val="tx1"/>
                </a:solidFill>
              </a:rPr>
              <a:t>Accurate meal counting</a:t>
            </a:r>
            <a:r>
              <a:rPr lang="en-US" dirty="0">
                <a:solidFill>
                  <a:schemeClr val="tx1"/>
                </a:solidFill>
              </a:rPr>
              <a:t>: Consider questions such as: A procedure to be followed when a participant requests less meals than the typical number of meals being distributed?  </a:t>
            </a:r>
          </a:p>
        </p:txBody>
      </p:sp>
    </p:spTree>
    <p:extLst>
      <p:ext uri="{BB962C8B-B14F-4D97-AF65-F5344CB8AC3E}">
        <p14:creationId xmlns:p14="http://schemas.microsoft.com/office/powerpoint/2010/main" val="33905712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Integrity Plan: </a:t>
            </a:r>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a:bodyPr>
          <a:lstStyle/>
          <a:p>
            <a:pPr marL="114300" indent="0">
              <a:buNone/>
            </a:pPr>
            <a:r>
              <a:rPr lang="en-US" dirty="0">
                <a:latin typeface="Calibri" panose="020F0502020204030204" pitchFamily="34" charset="0"/>
                <a:cs typeface="Calibri" panose="020F0502020204030204" pitchFamily="34" charset="0"/>
              </a:rPr>
              <a:t>Other topics to be covered may include: </a:t>
            </a:r>
          </a:p>
          <a:p>
            <a:pPr>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EC0D624B-7E39-7C94-5E9D-9323F7B95417}"/>
              </a:ext>
            </a:extLst>
          </p:cNvPr>
          <p:cNvSpPr txBox="1">
            <a:spLocks/>
          </p:cNvSpPr>
          <p:nvPr/>
        </p:nvSpPr>
        <p:spPr>
          <a:xfrm>
            <a:off x="838200" y="2219417"/>
            <a:ext cx="10515600" cy="3735605"/>
          </a:xfrm>
          <a:prstGeom prst="rect">
            <a:avLst/>
          </a:prstGeom>
          <a:solidFill>
            <a:schemeClr val="accent6">
              <a:lumMod val="20000"/>
              <a:lumOff val="80000"/>
            </a:schemeClr>
          </a:solid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en-US" b="1" dirty="0">
                <a:solidFill>
                  <a:schemeClr val="tx1"/>
                </a:solidFill>
              </a:rPr>
              <a:t>Sponsors, insert topics below: </a:t>
            </a:r>
          </a:p>
          <a:p>
            <a:pPr indent="-457200">
              <a:buFont typeface="Arial" panose="020B0604020202020204" pitchFamily="34" charset="0"/>
              <a:buChar char="•"/>
            </a:pPr>
            <a:r>
              <a:rPr lang="en-US" u="sng" dirty="0">
                <a:solidFill>
                  <a:schemeClr val="tx1"/>
                </a:solidFill>
              </a:rPr>
              <a:t>Inclement weather plan</a:t>
            </a:r>
            <a:r>
              <a:rPr lang="en-US" dirty="0">
                <a:solidFill>
                  <a:schemeClr val="tx1"/>
                </a:solidFill>
              </a:rPr>
              <a:t>:  Any changes when distribution occurs outdoors</a:t>
            </a:r>
          </a:p>
          <a:p>
            <a:pPr indent="-457200">
              <a:buFont typeface="Arial" panose="020B0604020202020204" pitchFamily="34" charset="0"/>
              <a:buChar char="•"/>
            </a:pPr>
            <a:r>
              <a:rPr lang="en-US" u="sng" dirty="0">
                <a:solidFill>
                  <a:schemeClr val="tx1"/>
                </a:solidFill>
              </a:rPr>
              <a:t>Flow of traffic and participant safety</a:t>
            </a:r>
            <a:r>
              <a:rPr lang="en-US" dirty="0">
                <a:solidFill>
                  <a:schemeClr val="tx1"/>
                </a:solidFill>
              </a:rPr>
              <a:t>: Consider all safety aspects while ensuring smooth distribution line; hold a practice pick-up run through</a:t>
            </a:r>
          </a:p>
          <a:p>
            <a:r>
              <a:rPr lang="en-US" u="sng" dirty="0">
                <a:solidFill>
                  <a:schemeClr val="tx1"/>
                </a:solidFill>
              </a:rPr>
              <a:t>Meal distribution options</a:t>
            </a:r>
            <a:r>
              <a:rPr lang="en-US" dirty="0">
                <a:solidFill>
                  <a:schemeClr val="tx1"/>
                </a:solidFill>
              </a:rPr>
              <a:t>: Discuss guidelines to be followed for the daily, multi-day, or bulk meal distribution </a:t>
            </a:r>
          </a:p>
          <a:p>
            <a:pPr marL="114300" indent="0">
              <a:buNone/>
            </a:pPr>
            <a:r>
              <a:rPr lang="en-US" dirty="0">
                <a:solidFill>
                  <a:schemeClr val="tx1"/>
                </a:solidFill>
              </a:rPr>
              <a:t>Attention! FSMC operated sponsors are not allowed to serve bulk meals as all meals served must be unitized.</a:t>
            </a:r>
          </a:p>
          <a:p>
            <a:pPr indent="-457200">
              <a:buFont typeface="Arial" panose="020B0604020202020204" pitchFamily="34" charset="0"/>
              <a:buChar char="•"/>
            </a:pPr>
            <a:endParaRPr lang="en-US" dirty="0">
              <a:solidFill>
                <a:srgbClr val="7030A0"/>
              </a:solidFill>
            </a:endParaRPr>
          </a:p>
          <a:p>
            <a:pPr indent="-457200"/>
            <a:endParaRPr lang="en-US" b="1" dirty="0">
              <a:solidFill>
                <a:srgbClr val="7030A0"/>
              </a:solidFill>
            </a:endParaRPr>
          </a:p>
        </p:txBody>
      </p:sp>
    </p:spTree>
    <p:extLst>
      <p:ext uri="{BB962C8B-B14F-4D97-AF65-F5344CB8AC3E}">
        <p14:creationId xmlns:p14="http://schemas.microsoft.com/office/powerpoint/2010/main" val="13471386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Google Shape;464;p51">
            <a:extLst>
              <a:ext uri="{FF2B5EF4-FFF2-40B4-BE49-F238E27FC236}">
                <a16:creationId xmlns:a16="http://schemas.microsoft.com/office/drawing/2014/main" id="{D2596514-F5E8-B858-0F28-977F74B7C1F6}"/>
              </a:ext>
            </a:extLst>
          </p:cNvPr>
          <p:cNvSpPr txBox="1">
            <a:spLocks noGrp="1"/>
          </p:cNvSpPr>
          <p:nvPr>
            <p:ph type="body" idx="1"/>
          </p:nvPr>
        </p:nvSpPr>
        <p:spPr>
          <a:xfrm>
            <a:off x="965199" y="5279311"/>
            <a:ext cx="10261600" cy="12029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en-US" sz="3200" dirty="0"/>
              <a:t>             </a:t>
            </a:r>
            <a:r>
              <a:rPr lang="en-US" sz="3200" b="1" dirty="0">
                <a:solidFill>
                  <a:schemeClr val="dk1"/>
                </a:solidFill>
              </a:rPr>
              <a:t>Any lingering questions about meal service </a:t>
            </a:r>
            <a:endParaRPr sz="3200" b="1" dirty="0">
              <a:solidFill>
                <a:schemeClr val="dk1"/>
              </a:solidFill>
            </a:endParaRPr>
          </a:p>
          <a:p>
            <a:pPr marL="0" lvl="0" indent="0" algn="ctr" rtl="0">
              <a:lnSpc>
                <a:spcPct val="90000"/>
              </a:lnSpc>
              <a:spcBef>
                <a:spcPts val="0"/>
              </a:spcBef>
              <a:spcAft>
                <a:spcPts val="0"/>
              </a:spcAft>
              <a:buClr>
                <a:schemeClr val="lt1"/>
              </a:buClr>
              <a:buSzPts val="3200"/>
              <a:buNone/>
            </a:pPr>
            <a:r>
              <a:rPr lang="en-US" sz="3200" b="1" dirty="0">
                <a:solidFill>
                  <a:schemeClr val="dk1"/>
                </a:solidFill>
              </a:rPr>
              <a:t>this summer? Let’s discuss it now!  </a:t>
            </a:r>
            <a:endParaRPr b="1" dirty="0">
              <a:solidFill>
                <a:schemeClr val="dk1"/>
              </a:solidFill>
            </a:endParaRPr>
          </a:p>
        </p:txBody>
      </p:sp>
      <p:pic>
        <p:nvPicPr>
          <p:cNvPr id="13" name="Picture 12">
            <a:extLst>
              <a:ext uri="{FF2B5EF4-FFF2-40B4-BE49-F238E27FC236}">
                <a16:creationId xmlns:a16="http://schemas.microsoft.com/office/drawing/2014/main" id="{3BFF2013-6725-0F08-4815-88BB95F003FA}"/>
              </a:ext>
            </a:extLst>
          </p:cNvPr>
          <p:cNvPicPr>
            <a:picLocks noChangeAspect="1"/>
          </p:cNvPicPr>
          <p:nvPr/>
        </p:nvPicPr>
        <p:blipFill>
          <a:blip r:embed="rId2"/>
          <a:stretch>
            <a:fillRect/>
          </a:stretch>
        </p:blipFill>
        <p:spPr>
          <a:xfrm>
            <a:off x="3309937" y="826051"/>
            <a:ext cx="5572125" cy="4219575"/>
          </a:xfrm>
          <a:prstGeom prst="rect">
            <a:avLst/>
          </a:prstGeom>
        </p:spPr>
      </p:pic>
    </p:spTree>
    <p:extLst>
      <p:ext uri="{BB962C8B-B14F-4D97-AF65-F5344CB8AC3E}">
        <p14:creationId xmlns:p14="http://schemas.microsoft.com/office/powerpoint/2010/main" val="3959283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Program Adult vs. Non-Program Adult Meals</a:t>
            </a:r>
            <a:endParaRPr/>
          </a:p>
        </p:txBody>
      </p:sp>
      <p:sp>
        <p:nvSpPr>
          <p:cNvPr id="170" name="Google Shape;170;p9"/>
          <p:cNvSpPr txBox="1">
            <a:spLocks noGrp="1"/>
          </p:cNvSpPr>
          <p:nvPr>
            <p:ph type="body" idx="1"/>
          </p:nvPr>
        </p:nvSpPr>
        <p:spPr>
          <a:xfrm>
            <a:off x="838200" y="1430500"/>
            <a:ext cx="10515600" cy="51588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800"/>
              <a:buNone/>
            </a:pPr>
            <a:r>
              <a:rPr lang="en-US" dirty="0"/>
              <a:t>SFSP Sponsors may (but are not required to) provide </a:t>
            </a:r>
            <a:r>
              <a:rPr lang="en-US" b="1" dirty="0"/>
              <a:t>program adults</a:t>
            </a:r>
            <a:r>
              <a:rPr lang="en-US" u="sng" dirty="0"/>
              <a:t> </a:t>
            </a:r>
            <a:r>
              <a:rPr lang="en-US" dirty="0"/>
              <a:t>one meal free of charge. This is considered an allowable expense. </a:t>
            </a:r>
            <a:r>
              <a:rPr lang="en-US" b="1" dirty="0"/>
              <a:t>Meals must be marked on the daily meal count form in the appropriate adult meal section but never claimed for reimbursement! </a:t>
            </a:r>
            <a:r>
              <a:rPr lang="en-US" dirty="0"/>
              <a:t>Reimbursement is only for meals served to children.</a:t>
            </a:r>
            <a:endParaRPr dirty="0"/>
          </a:p>
          <a:p>
            <a:pPr marL="0" lvl="0" indent="0" algn="l" rtl="0">
              <a:lnSpc>
                <a:spcPct val="70000"/>
              </a:lnSpc>
              <a:spcBef>
                <a:spcPts val="1000"/>
              </a:spcBef>
              <a:spcAft>
                <a:spcPts val="0"/>
              </a:spcAft>
              <a:buClr>
                <a:schemeClr val="dk1"/>
              </a:buClr>
              <a:buSzPts val="2800"/>
              <a:buNone/>
            </a:pPr>
            <a:endParaRPr sz="3100" dirty="0"/>
          </a:p>
          <a:p>
            <a:pPr marL="0" lvl="0" indent="0" algn="l" rtl="0">
              <a:lnSpc>
                <a:spcPct val="70000"/>
              </a:lnSpc>
              <a:spcBef>
                <a:spcPts val="1000"/>
              </a:spcBef>
              <a:spcAft>
                <a:spcPts val="0"/>
              </a:spcAft>
              <a:buClr>
                <a:schemeClr val="dk1"/>
              </a:buClr>
              <a:buSzPts val="2800"/>
              <a:buNone/>
            </a:pPr>
            <a:r>
              <a:rPr lang="en-US" dirty="0"/>
              <a:t>If the site offers meals to Non-Program adults, the meals must either be purchased or donations must be obtained from an outside source to cover the cost of the meals.</a:t>
            </a:r>
            <a:endParaRPr dirty="0"/>
          </a:p>
          <a:p>
            <a:pPr marL="685800" lvl="1" indent="-247650" algn="l" rtl="0">
              <a:lnSpc>
                <a:spcPct val="70000"/>
              </a:lnSpc>
              <a:spcBef>
                <a:spcPts val="500"/>
              </a:spcBef>
              <a:spcAft>
                <a:spcPts val="0"/>
              </a:spcAft>
              <a:buClr>
                <a:schemeClr val="dk1"/>
              </a:buClr>
              <a:buSzPts val="2700"/>
              <a:buChar char="•"/>
            </a:pPr>
            <a:r>
              <a:rPr lang="en-US" sz="2700" dirty="0"/>
              <a:t>At in-person sites, it is recommended that all adult meals be eaten on site to avoid confusion among children about what foods may be taken off site.</a:t>
            </a:r>
            <a:endParaRPr sz="2700" dirty="0"/>
          </a:p>
          <a:p>
            <a:pPr marL="685800" lvl="1" indent="-247650" algn="l" rtl="0">
              <a:lnSpc>
                <a:spcPct val="70000"/>
              </a:lnSpc>
              <a:spcBef>
                <a:spcPts val="500"/>
              </a:spcBef>
              <a:spcAft>
                <a:spcPts val="0"/>
              </a:spcAft>
              <a:buClr>
                <a:schemeClr val="dk1"/>
              </a:buClr>
              <a:buSzPts val="2700"/>
              <a:buChar char="•"/>
            </a:pPr>
            <a:r>
              <a:rPr lang="en-US" sz="2700" dirty="0"/>
              <a:t>Some sites solicit donations from community partners to serve non-program adults free of charge. Each sponsor must set a non-program adult meal price and ensure that the meals are counted properly and the money for the meals is deposited into the SFSP account.</a:t>
            </a:r>
            <a:endParaRPr sz="2700" dirty="0"/>
          </a:p>
          <a:p>
            <a:pPr marL="228600" lvl="0" indent="-50800" algn="l" rtl="0">
              <a:lnSpc>
                <a:spcPct val="70000"/>
              </a:lnSpc>
              <a:spcBef>
                <a:spcPts val="1000"/>
              </a:spcBef>
              <a:spcAft>
                <a:spcPts val="0"/>
              </a:spcAft>
              <a:buClr>
                <a:schemeClr val="dk1"/>
              </a:buClr>
              <a:buSzPts val="2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Rules</a:t>
            </a:r>
            <a:endParaRPr/>
          </a:p>
        </p:txBody>
      </p:sp>
      <p:sp>
        <p:nvSpPr>
          <p:cNvPr id="176" name="Google Shape;176;p10"/>
          <p:cNvSpPr txBox="1">
            <a:spLocks noGrp="1"/>
          </p:cNvSpPr>
          <p:nvPr>
            <p:ph type="body" idx="1"/>
          </p:nvPr>
        </p:nvSpPr>
        <p:spPr>
          <a:xfrm>
            <a:off x="838200" y="1478789"/>
            <a:ext cx="10515600" cy="453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Meals must be served within the approved meal service time.</a:t>
            </a:r>
            <a:endParaRPr b="1" dirty="0"/>
          </a:p>
          <a:p>
            <a:pPr marL="685800" lvl="1" indent="-228600" algn="l" rtl="0">
              <a:lnSpc>
                <a:spcPct val="90000"/>
              </a:lnSpc>
              <a:spcBef>
                <a:spcPts val="500"/>
              </a:spcBef>
              <a:spcAft>
                <a:spcPts val="0"/>
              </a:spcAft>
              <a:buClr>
                <a:schemeClr val="dk1"/>
              </a:buClr>
              <a:buSzPts val="2400"/>
              <a:buChar char="•"/>
            </a:pPr>
            <a:r>
              <a:rPr lang="en-US" dirty="0"/>
              <a:t>Times may be changed throughout the summer, but prior approval must be obtained from the IDOE before serving meals at the new time. </a:t>
            </a:r>
            <a:endParaRPr dirty="0"/>
          </a:p>
          <a:p>
            <a:pPr marL="685800" lvl="1" indent="-228600" algn="l" rtl="0">
              <a:lnSpc>
                <a:spcPct val="90000"/>
              </a:lnSpc>
              <a:spcBef>
                <a:spcPts val="500"/>
              </a:spcBef>
              <a:spcAft>
                <a:spcPts val="0"/>
              </a:spcAft>
              <a:buClr>
                <a:schemeClr val="dk1"/>
              </a:buClr>
              <a:buSzPts val="2400"/>
              <a:buChar char="•"/>
            </a:pPr>
            <a:r>
              <a:rPr lang="en-US" dirty="0"/>
              <a:t>It is best to keep meal service time consistent throughout the summer to ensure regular attendance. </a:t>
            </a:r>
            <a:endParaRPr dirty="0"/>
          </a:p>
          <a:p>
            <a:pPr marL="685800" lvl="1" indent="-228600" algn="l" rtl="0">
              <a:lnSpc>
                <a:spcPct val="90000"/>
              </a:lnSpc>
              <a:spcBef>
                <a:spcPts val="500"/>
              </a:spcBef>
              <a:spcAft>
                <a:spcPts val="0"/>
              </a:spcAft>
              <a:buClr>
                <a:schemeClr val="dk1"/>
              </a:buClr>
              <a:buSzPts val="2400"/>
              <a:buChar char="•"/>
            </a:pPr>
            <a:r>
              <a:rPr lang="en-US" dirty="0"/>
              <a:t>Changes to the meal service must be communicated to the field specialist and office staff and may take several days to approve.</a:t>
            </a:r>
            <a:endParaRPr dirty="0"/>
          </a:p>
          <a:p>
            <a:pPr marL="685800" lvl="1" indent="-228600" algn="l" rtl="0">
              <a:lnSpc>
                <a:spcPct val="90000"/>
              </a:lnSpc>
              <a:spcBef>
                <a:spcPts val="500"/>
              </a:spcBef>
              <a:spcAft>
                <a:spcPts val="0"/>
              </a:spcAft>
              <a:buClr>
                <a:schemeClr val="dk1"/>
              </a:buClr>
              <a:buSzPts val="2400"/>
              <a:buChar char="•"/>
            </a:pPr>
            <a:r>
              <a:rPr lang="en-US" dirty="0"/>
              <a:t>All meals served outside of the approved meal service time are ineligible for reimbursement. </a:t>
            </a:r>
            <a:endParaRPr dirty="0"/>
          </a:p>
          <a:p>
            <a:pPr marL="685800" lvl="1" indent="-228600" algn="l" rtl="0">
              <a:lnSpc>
                <a:spcPct val="90000"/>
              </a:lnSpc>
              <a:spcBef>
                <a:spcPts val="500"/>
              </a:spcBef>
              <a:spcAft>
                <a:spcPts val="0"/>
              </a:spcAft>
              <a:buClr>
                <a:schemeClr val="dk1"/>
              </a:buClr>
              <a:buSzPts val="2400"/>
              <a:buChar char="•"/>
            </a:pPr>
            <a:r>
              <a:rPr lang="en-US" dirty="0"/>
              <a:t>If a household continually shows up after meal service has concluded, provide a written reminder of the meal service time.</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77" name="Google Shape;177;p10"/>
          <p:cNvPicPr preferRelativeResize="0"/>
          <p:nvPr/>
        </p:nvPicPr>
        <p:blipFill rotWithShape="1">
          <a:blip r:embed="rId3">
            <a:alphaModFix/>
          </a:blip>
          <a:srcRect/>
          <a:stretch/>
        </p:blipFill>
        <p:spPr>
          <a:xfrm>
            <a:off x="9627577" y="5397817"/>
            <a:ext cx="1105112" cy="1236344"/>
          </a:xfrm>
          <a:prstGeom prst="rect">
            <a:avLst/>
          </a:prstGeom>
          <a:noFill/>
          <a:ln>
            <a:noFill/>
          </a:ln>
        </p:spPr>
      </p:pic>
      <p:pic>
        <p:nvPicPr>
          <p:cNvPr id="178" name="Google Shape;178;p10" descr="Image result for clock no background"/>
          <p:cNvPicPr preferRelativeResize="0"/>
          <p:nvPr/>
        </p:nvPicPr>
        <p:blipFill rotWithShape="1">
          <a:blip r:embed="rId4">
            <a:alphaModFix/>
          </a:blip>
          <a:srcRect/>
          <a:stretch/>
        </p:blipFill>
        <p:spPr>
          <a:xfrm>
            <a:off x="7921869" y="5397817"/>
            <a:ext cx="1330813" cy="13308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Rules</a:t>
            </a:r>
            <a:endParaRPr/>
          </a:p>
        </p:txBody>
      </p:sp>
      <p:sp>
        <p:nvSpPr>
          <p:cNvPr id="184" name="Google Shape;184;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For outdoor sites, inclement weather may result in the cancellation of meal service.</a:t>
            </a:r>
            <a:endParaRPr b="1" dirty="0"/>
          </a:p>
          <a:p>
            <a:pPr marL="685800" lvl="1" indent="-228600" algn="l" rtl="0">
              <a:lnSpc>
                <a:spcPct val="90000"/>
              </a:lnSpc>
              <a:spcBef>
                <a:spcPts val="500"/>
              </a:spcBef>
              <a:spcAft>
                <a:spcPts val="0"/>
              </a:spcAft>
              <a:buClr>
                <a:schemeClr val="dk1"/>
              </a:buClr>
              <a:buSzPts val="2400"/>
              <a:buChar char="•"/>
            </a:pPr>
            <a:r>
              <a:rPr lang="en-US" dirty="0"/>
              <a:t>An inclement weather plan should be determined prior to the start of the program season and documented in the site information sheet in </a:t>
            </a:r>
            <a:r>
              <a:rPr lang="en-US" dirty="0" err="1"/>
              <a:t>CNPweb</a:t>
            </a:r>
            <a:r>
              <a:rPr lang="en-US" dirty="0"/>
              <a:t>.</a:t>
            </a:r>
            <a:endParaRPr dirty="0"/>
          </a:p>
          <a:p>
            <a:pPr marL="685800" lvl="1" indent="-228600" algn="l" rtl="0">
              <a:lnSpc>
                <a:spcPct val="90000"/>
              </a:lnSpc>
              <a:spcBef>
                <a:spcPts val="500"/>
              </a:spcBef>
              <a:spcAft>
                <a:spcPts val="0"/>
              </a:spcAft>
              <a:buClr>
                <a:schemeClr val="dk1"/>
              </a:buClr>
              <a:buSzPts val="2400"/>
              <a:buChar char="•"/>
            </a:pPr>
            <a:r>
              <a:rPr lang="en-US" dirty="0"/>
              <a:t>Discuss alternate meal service plans with your SFSP director.</a:t>
            </a:r>
            <a:endParaRPr dirty="0"/>
          </a:p>
          <a:p>
            <a:pPr marL="685800" lvl="1" indent="-228600" algn="l" rtl="0">
              <a:lnSpc>
                <a:spcPct val="90000"/>
              </a:lnSpc>
              <a:spcBef>
                <a:spcPts val="500"/>
              </a:spcBef>
              <a:spcAft>
                <a:spcPts val="0"/>
              </a:spcAft>
              <a:buClr>
                <a:schemeClr val="dk1"/>
              </a:buClr>
              <a:buSzPts val="2400"/>
              <a:buChar char="•"/>
            </a:pPr>
            <a:r>
              <a:rPr lang="en-US" dirty="0"/>
              <a:t>Make sure all staff are trained to follow the inclement weather plan and participants informed about the change in location. Use proper signage, if applicable. </a:t>
            </a:r>
            <a:endParaRPr dirty="0"/>
          </a:p>
          <a:p>
            <a:pPr marL="685800" lvl="1" indent="-76200" algn="l" rtl="0">
              <a:lnSpc>
                <a:spcPct val="90000"/>
              </a:lnSpc>
              <a:spcBef>
                <a:spcPts val="500"/>
              </a:spcBef>
              <a:spcAft>
                <a:spcPts val="0"/>
              </a:spcAft>
              <a:buClr>
                <a:schemeClr val="dk1"/>
              </a:buClr>
              <a:buSzPts val="24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85" name="Google Shape;185;p11" descr="Image result for rain cloud"/>
          <p:cNvPicPr preferRelativeResize="0"/>
          <p:nvPr/>
        </p:nvPicPr>
        <p:blipFill rotWithShape="1">
          <a:blip r:embed="rId3">
            <a:alphaModFix/>
          </a:blip>
          <a:srcRect/>
          <a:stretch/>
        </p:blipFill>
        <p:spPr>
          <a:xfrm>
            <a:off x="4966799" y="4709251"/>
            <a:ext cx="2258402" cy="16026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89"/>
        <p:cNvGrpSpPr/>
        <p:nvPr/>
      </p:nvGrpSpPr>
      <p:grpSpPr>
        <a:xfrm>
          <a:off x="0" y="0"/>
          <a:ext cx="0" cy="0"/>
          <a:chOff x="0" y="0"/>
          <a:chExt cx="0" cy="0"/>
        </a:xfrm>
      </p:grpSpPr>
      <p:sp>
        <p:nvSpPr>
          <p:cNvPr id="190" name="Google Shape;19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Share Table</a:t>
            </a:r>
            <a:endParaRPr/>
          </a:p>
        </p:txBody>
      </p:sp>
      <p:sp>
        <p:nvSpPr>
          <p:cNvPr id="191" name="Google Shape;19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dirty="0"/>
              <a:t>Will you use a share table?</a:t>
            </a:r>
            <a:r>
              <a:rPr lang="en-US" sz="1800" dirty="0"/>
              <a:t> </a:t>
            </a:r>
            <a:endParaRPr sz="1800" dirty="0"/>
          </a:p>
        </p:txBody>
      </p:sp>
      <p:pic>
        <p:nvPicPr>
          <p:cNvPr id="192" name="Google Shape;192;p12" descr="How a “No” Becomes a “Yes” | Veritus Group">
            <a:hlinkClick r:id="rId3" action="ppaction://hlinksldjump"/>
          </p:cNvPr>
          <p:cNvPicPr preferRelativeResize="0"/>
          <p:nvPr/>
        </p:nvPicPr>
        <p:blipFill rotWithShape="1">
          <a:blip r:embed="rId4">
            <a:alphaModFix/>
          </a:blip>
          <a:srcRect/>
          <a:stretch/>
        </p:blipFill>
        <p:spPr>
          <a:xfrm>
            <a:off x="1832190" y="3397040"/>
            <a:ext cx="2457729" cy="1639305"/>
          </a:xfrm>
          <a:prstGeom prst="rect">
            <a:avLst/>
          </a:prstGeom>
          <a:noFill/>
          <a:ln>
            <a:noFill/>
          </a:ln>
        </p:spPr>
      </p:pic>
      <p:pic>
        <p:nvPicPr>
          <p:cNvPr id="193" name="Google Shape;193;p12" descr="7 Tips for Saying No Effectively | Inc.com">
            <a:hlinkClick r:id="rId5" action="ppaction://hlinksldjump"/>
          </p:cNvPr>
          <p:cNvPicPr preferRelativeResize="0"/>
          <p:nvPr/>
        </p:nvPicPr>
        <p:blipFill rotWithShape="1">
          <a:blip r:embed="rId6">
            <a:alphaModFix/>
          </a:blip>
          <a:srcRect/>
          <a:stretch/>
        </p:blipFill>
        <p:spPr>
          <a:xfrm>
            <a:off x="7147421" y="3429000"/>
            <a:ext cx="2857502" cy="16073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Share Table Reminders</a:t>
            </a:r>
            <a:endParaRPr>
              <a:solidFill>
                <a:srgbClr val="7030A0"/>
              </a:solidFill>
            </a:endParaRPr>
          </a:p>
        </p:txBody>
      </p:sp>
      <p:sp>
        <p:nvSpPr>
          <p:cNvPr id="199" name="Google Shape;19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If the site opts to operate a share table, items on the share table may only be consumed by children and youth age 18 and younger.</a:t>
            </a:r>
            <a:endParaRPr b="1" dirty="0"/>
          </a:p>
          <a:p>
            <a:pPr marL="228600" lvl="0" indent="-228600" algn="l" rtl="0">
              <a:lnSpc>
                <a:spcPct val="90000"/>
              </a:lnSpc>
              <a:spcBef>
                <a:spcPts val="1000"/>
              </a:spcBef>
              <a:spcAft>
                <a:spcPts val="0"/>
              </a:spcAft>
              <a:buClr>
                <a:schemeClr val="dk1"/>
              </a:buClr>
              <a:buSzPts val="2800"/>
              <a:buChar char="•"/>
            </a:pPr>
            <a:r>
              <a:rPr lang="en-US" dirty="0"/>
              <a:t>A Share Table is a designated area where unopened, individually wrapped food items may be placed for participants who are still hungry. Share tables must meet all requirements established by the local health department.</a:t>
            </a:r>
            <a:endParaRPr dirty="0"/>
          </a:p>
          <a:p>
            <a:pPr marL="228600" lvl="0" indent="-228600" algn="l" rtl="0">
              <a:lnSpc>
                <a:spcPct val="90000"/>
              </a:lnSpc>
              <a:spcBef>
                <a:spcPts val="1000"/>
              </a:spcBef>
              <a:spcAft>
                <a:spcPts val="0"/>
              </a:spcAft>
              <a:buClr>
                <a:schemeClr val="dk1"/>
              </a:buClr>
              <a:buSzPts val="2800"/>
              <a:buChar char="•"/>
            </a:pPr>
            <a:r>
              <a:rPr lang="en-US" dirty="0"/>
              <a:t>If a child eats all of their meal and the sponsor/site allows, they may select </a:t>
            </a:r>
            <a:r>
              <a:rPr lang="en-US" b="1" dirty="0"/>
              <a:t>one </a:t>
            </a:r>
            <a:r>
              <a:rPr lang="en-US" dirty="0"/>
              <a:t>of the allowable items (fruit </a:t>
            </a:r>
            <a:r>
              <a:rPr lang="en-US" u="sng" dirty="0"/>
              <a:t>or</a:t>
            </a:r>
            <a:r>
              <a:rPr lang="en-US" dirty="0"/>
              <a:t> vegetable </a:t>
            </a:r>
            <a:r>
              <a:rPr lang="en-US" u="sng" dirty="0"/>
              <a:t>or</a:t>
            </a:r>
            <a:r>
              <a:rPr lang="en-US" dirty="0"/>
              <a:t> grain) from the share table or their meal to take home.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Share Table Reminders</a:t>
            </a:r>
            <a:endParaRPr>
              <a:solidFill>
                <a:srgbClr val="7030A0"/>
              </a:solidFill>
            </a:endParaRPr>
          </a:p>
        </p:txBody>
      </p:sp>
      <p:sp>
        <p:nvSpPr>
          <p:cNvPr id="205" name="Google Shape;20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41934" algn="l" rtl="0">
              <a:lnSpc>
                <a:spcPct val="90000"/>
              </a:lnSpc>
              <a:spcBef>
                <a:spcPts val="0"/>
              </a:spcBef>
              <a:spcAft>
                <a:spcPts val="0"/>
              </a:spcAft>
              <a:buClr>
                <a:schemeClr val="dk1"/>
              </a:buClr>
              <a:buSzPts val="2800"/>
              <a:buChar char="•"/>
            </a:pPr>
            <a:r>
              <a:rPr lang="en-US" dirty="0"/>
              <a:t>Only pre-packaged items may go on the share table.</a:t>
            </a:r>
            <a:endParaRPr dirty="0"/>
          </a:p>
          <a:p>
            <a:pPr marL="685800" lvl="1" indent="-240030" algn="l" rtl="0">
              <a:lnSpc>
                <a:spcPct val="90000"/>
              </a:lnSpc>
              <a:spcBef>
                <a:spcPts val="500"/>
              </a:spcBef>
              <a:spcAft>
                <a:spcPts val="0"/>
              </a:spcAft>
              <a:buClr>
                <a:schemeClr val="dk1"/>
              </a:buClr>
              <a:buSzPts val="2400"/>
              <a:buChar char="•"/>
            </a:pPr>
            <a:r>
              <a:rPr lang="en-US" dirty="0"/>
              <a:t>For example: cheese sticks, goldfish cracker packages, milk cartons, juice boxes, apples, oranges, banana, packages of baby carrots, </a:t>
            </a:r>
            <a:r>
              <a:rPr lang="en-US" dirty="0" err="1"/>
              <a:t>uncrustable</a:t>
            </a:r>
            <a:r>
              <a:rPr lang="en-US" dirty="0"/>
              <a:t> sandwiches</a:t>
            </a:r>
            <a:endParaRPr dirty="0"/>
          </a:p>
          <a:p>
            <a:pPr marL="228600" lvl="0" indent="-241934" algn="l" rtl="0">
              <a:lnSpc>
                <a:spcPct val="90000"/>
              </a:lnSpc>
              <a:spcBef>
                <a:spcPts val="1000"/>
              </a:spcBef>
              <a:spcAft>
                <a:spcPts val="0"/>
              </a:spcAft>
              <a:buClr>
                <a:schemeClr val="dk1"/>
              </a:buClr>
              <a:buSzPts val="2800"/>
              <a:buChar char="•"/>
            </a:pPr>
            <a:r>
              <a:rPr lang="en-US" dirty="0"/>
              <a:t>Items that have been opened or contaminated must be thrown away.</a:t>
            </a:r>
            <a:endParaRPr dirty="0"/>
          </a:p>
          <a:p>
            <a:pPr marL="228600" lvl="0" indent="-241934" algn="l" rtl="0">
              <a:lnSpc>
                <a:spcPct val="90000"/>
              </a:lnSpc>
              <a:spcBef>
                <a:spcPts val="1000"/>
              </a:spcBef>
              <a:spcAft>
                <a:spcPts val="0"/>
              </a:spcAft>
              <a:buClr>
                <a:schemeClr val="dk1"/>
              </a:buClr>
              <a:buSzPts val="2800"/>
              <a:buChar char="•"/>
            </a:pPr>
            <a:r>
              <a:rPr lang="en-US" dirty="0"/>
              <a:t>Items should be kept at food safe temperatures.</a:t>
            </a:r>
            <a:endParaRPr dirty="0"/>
          </a:p>
          <a:p>
            <a:pPr marL="685800" lvl="1" indent="-240030" algn="l" rtl="0">
              <a:lnSpc>
                <a:spcPct val="90000"/>
              </a:lnSpc>
              <a:spcBef>
                <a:spcPts val="500"/>
              </a:spcBef>
              <a:spcAft>
                <a:spcPts val="0"/>
              </a:spcAft>
              <a:buClr>
                <a:schemeClr val="dk1"/>
              </a:buClr>
              <a:buSzPts val="2400"/>
              <a:buChar char="•"/>
            </a:pPr>
            <a:r>
              <a:rPr lang="en-US" dirty="0"/>
              <a:t>If milk is placed on a share table, it is best to have a cooler or a bowl with ice to keep the milk at a food safe temperature</a:t>
            </a:r>
            <a:endParaRPr dirty="0"/>
          </a:p>
          <a:p>
            <a:pPr marL="228600" lvl="0" indent="-241934" algn="l" rtl="0">
              <a:lnSpc>
                <a:spcPct val="90000"/>
              </a:lnSpc>
              <a:spcBef>
                <a:spcPts val="1000"/>
              </a:spcBef>
              <a:spcAft>
                <a:spcPts val="0"/>
              </a:spcAft>
              <a:buClr>
                <a:schemeClr val="dk1"/>
              </a:buClr>
              <a:buSzPts val="2800"/>
              <a:buChar char="•"/>
            </a:pPr>
            <a:r>
              <a:rPr lang="en-US" dirty="0"/>
              <a:t>Share table items may be stored and put out the following day as long as they have been held a food safe temperatures.</a:t>
            </a:r>
            <a:endParaRPr dirty="0"/>
          </a:p>
          <a:p>
            <a:pPr marL="685800" lvl="1" indent="-240030" algn="l" rtl="0">
              <a:lnSpc>
                <a:spcPct val="90000"/>
              </a:lnSpc>
              <a:spcBef>
                <a:spcPts val="500"/>
              </a:spcBef>
              <a:spcAft>
                <a:spcPts val="0"/>
              </a:spcAft>
              <a:buClr>
                <a:schemeClr val="dk1"/>
              </a:buClr>
              <a:buSzPts val="2400"/>
              <a:buChar char="•"/>
            </a:pPr>
            <a:r>
              <a:rPr lang="en-US" dirty="0"/>
              <a:t>Make sure that any perishable items (milk) are checked for expiration if kept more than one day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09"/>
        <p:cNvGrpSpPr/>
        <p:nvPr/>
      </p:nvGrpSpPr>
      <p:grpSpPr>
        <a:xfrm>
          <a:off x="0" y="0"/>
          <a:ext cx="0" cy="0"/>
          <a:chOff x="0" y="0"/>
          <a:chExt cx="0" cy="0"/>
        </a:xfrm>
      </p:grpSpPr>
      <p:sp>
        <p:nvSpPr>
          <p:cNvPr id="210" name="Google Shape;2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Pattern </a:t>
            </a:r>
            <a:endParaRPr/>
          </a:p>
        </p:txBody>
      </p:sp>
      <p:sp>
        <p:nvSpPr>
          <p:cNvPr id="211" name="Google Shape;211;p15"/>
          <p:cNvSpPr txBox="1">
            <a:spLocks noGrp="1"/>
          </p:cNvSpPr>
          <p:nvPr>
            <p:ph type="body" idx="1"/>
          </p:nvPr>
        </p:nvSpPr>
        <p:spPr>
          <a:xfrm>
            <a:off x="567745" y="2088614"/>
            <a:ext cx="5227748" cy="4111534"/>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en-US" b="1" u="sng" dirty="0"/>
              <a:t>Each Breakfast meal must include:</a:t>
            </a:r>
            <a:endParaRPr dirty="0"/>
          </a:p>
          <a:p>
            <a:pPr marL="228600" lvl="0" indent="-208280" algn="l" rtl="0">
              <a:lnSpc>
                <a:spcPct val="90000"/>
              </a:lnSpc>
              <a:spcBef>
                <a:spcPts val="1000"/>
              </a:spcBef>
              <a:spcAft>
                <a:spcPts val="0"/>
              </a:spcAft>
              <a:buClr>
                <a:schemeClr val="dk1"/>
              </a:buClr>
              <a:buSzPct val="100000"/>
              <a:buChar char="•"/>
            </a:pPr>
            <a:r>
              <a:rPr lang="en-US" sz="2942" dirty="0"/>
              <a:t>1 serving bread/grain</a:t>
            </a:r>
            <a:endParaRPr sz="2942" dirty="0"/>
          </a:p>
          <a:p>
            <a:pPr marL="228600" lvl="0" indent="-208280" algn="l" rtl="0">
              <a:lnSpc>
                <a:spcPct val="90000"/>
              </a:lnSpc>
              <a:spcBef>
                <a:spcPts val="1000"/>
              </a:spcBef>
              <a:spcAft>
                <a:spcPts val="0"/>
              </a:spcAft>
              <a:buClr>
                <a:schemeClr val="dk1"/>
              </a:buClr>
              <a:buSzPct val="100000"/>
              <a:buChar char="•"/>
            </a:pPr>
            <a:r>
              <a:rPr lang="en-US" sz="2942" dirty="0"/>
              <a:t>½ cup of fruit or vegetable</a:t>
            </a:r>
            <a:endParaRPr sz="2942" dirty="0"/>
          </a:p>
          <a:p>
            <a:pPr marL="228600" lvl="0" indent="-208280" algn="l" rtl="0">
              <a:lnSpc>
                <a:spcPct val="90000"/>
              </a:lnSpc>
              <a:spcBef>
                <a:spcPts val="1000"/>
              </a:spcBef>
              <a:spcAft>
                <a:spcPts val="0"/>
              </a:spcAft>
              <a:buClr>
                <a:schemeClr val="dk1"/>
              </a:buClr>
              <a:buSzPct val="100000"/>
              <a:buChar char="•"/>
            </a:pPr>
            <a:r>
              <a:rPr lang="en-US" sz="2942" dirty="0"/>
              <a:t>8 oz of milk</a:t>
            </a:r>
            <a:endParaRPr sz="2942" dirty="0"/>
          </a:p>
          <a:p>
            <a:pPr marL="228600" lvl="0" indent="-7747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b="1" u="sng" dirty="0"/>
              <a:t>Each Snack Must include 2 of the following: (pick any combination)</a:t>
            </a:r>
            <a:endParaRPr dirty="0"/>
          </a:p>
          <a:p>
            <a:pPr marL="228600" lvl="0" indent="-208280" algn="l" rtl="0">
              <a:lnSpc>
                <a:spcPct val="90000"/>
              </a:lnSpc>
              <a:spcBef>
                <a:spcPts val="1000"/>
              </a:spcBef>
              <a:spcAft>
                <a:spcPts val="0"/>
              </a:spcAft>
              <a:buClr>
                <a:schemeClr val="dk1"/>
              </a:buClr>
              <a:buSzPct val="100000"/>
              <a:buChar char="•"/>
            </a:pPr>
            <a:r>
              <a:rPr lang="en-US" sz="2942" dirty="0"/>
              <a:t>1 oz meat or meat alternate</a:t>
            </a:r>
            <a:endParaRPr sz="2942" dirty="0"/>
          </a:p>
          <a:p>
            <a:pPr marL="228600" lvl="0" indent="-208280" algn="l" rtl="0">
              <a:lnSpc>
                <a:spcPct val="90000"/>
              </a:lnSpc>
              <a:spcBef>
                <a:spcPts val="1000"/>
              </a:spcBef>
              <a:spcAft>
                <a:spcPts val="0"/>
              </a:spcAft>
              <a:buClr>
                <a:schemeClr val="dk1"/>
              </a:buClr>
              <a:buSzPct val="100000"/>
              <a:buChar char="•"/>
            </a:pPr>
            <a:r>
              <a:rPr lang="en-US" sz="2942" dirty="0"/>
              <a:t>1 serving of bread or grain</a:t>
            </a:r>
            <a:endParaRPr sz="2942" dirty="0"/>
          </a:p>
          <a:p>
            <a:pPr marL="228600" lvl="0" indent="-208280" algn="l" rtl="0">
              <a:lnSpc>
                <a:spcPct val="90000"/>
              </a:lnSpc>
              <a:spcBef>
                <a:spcPts val="1000"/>
              </a:spcBef>
              <a:spcAft>
                <a:spcPts val="0"/>
              </a:spcAft>
              <a:buClr>
                <a:schemeClr val="dk1"/>
              </a:buClr>
              <a:buSzPct val="100000"/>
              <a:buChar char="•"/>
            </a:pPr>
            <a:r>
              <a:rPr lang="en-US" sz="2942" dirty="0"/>
              <a:t>¾ cup of fruit or vegetable (6 oz juice)</a:t>
            </a:r>
            <a:endParaRPr sz="2942" dirty="0"/>
          </a:p>
          <a:p>
            <a:pPr marL="228600" lvl="0" indent="-208280" algn="l" rtl="0">
              <a:lnSpc>
                <a:spcPct val="90000"/>
              </a:lnSpc>
              <a:spcBef>
                <a:spcPts val="1000"/>
              </a:spcBef>
              <a:spcAft>
                <a:spcPts val="0"/>
              </a:spcAft>
              <a:buClr>
                <a:schemeClr val="dk1"/>
              </a:buClr>
              <a:buSzPct val="100000"/>
              <a:buChar char="•"/>
            </a:pPr>
            <a:r>
              <a:rPr lang="en-US" sz="2942" dirty="0"/>
              <a:t>8 oz of milk</a:t>
            </a:r>
            <a:endParaRPr sz="2942" dirty="0"/>
          </a:p>
          <a:p>
            <a:pPr marL="228600" lvl="0" indent="-77470" algn="l" rtl="0">
              <a:lnSpc>
                <a:spcPct val="90000"/>
              </a:lnSpc>
              <a:spcBef>
                <a:spcPts val="1000"/>
              </a:spcBef>
              <a:spcAft>
                <a:spcPts val="0"/>
              </a:spcAft>
              <a:buClr>
                <a:schemeClr val="dk1"/>
              </a:buClr>
              <a:buSzPct val="100000"/>
              <a:buNone/>
            </a:pPr>
            <a:endParaRPr sz="1300" dirty="0"/>
          </a:p>
        </p:txBody>
      </p:sp>
      <p:sp>
        <p:nvSpPr>
          <p:cNvPr id="212" name="Google Shape;212;p15"/>
          <p:cNvSpPr txBox="1">
            <a:spLocks noGrp="1"/>
          </p:cNvSpPr>
          <p:nvPr>
            <p:ph type="body" idx="2"/>
          </p:nvPr>
        </p:nvSpPr>
        <p:spPr>
          <a:xfrm>
            <a:off x="6299915" y="2195939"/>
            <a:ext cx="5387661" cy="305546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b="1" u="sng" dirty="0"/>
              <a:t>Each Lunch Meal must include:</a:t>
            </a:r>
            <a:endParaRPr dirty="0"/>
          </a:p>
          <a:p>
            <a:pPr marL="228600" lvl="0" indent="-228600" algn="l" rtl="0">
              <a:lnSpc>
                <a:spcPct val="90000"/>
              </a:lnSpc>
              <a:spcBef>
                <a:spcPts val="1000"/>
              </a:spcBef>
              <a:spcAft>
                <a:spcPts val="0"/>
              </a:spcAft>
              <a:buClr>
                <a:schemeClr val="dk1"/>
              </a:buClr>
              <a:buSzPct val="100000"/>
              <a:buChar char="•"/>
            </a:pPr>
            <a:r>
              <a:rPr lang="en-US" dirty="0"/>
              <a:t>2 oz of meat or meat alternate</a:t>
            </a:r>
            <a:endParaRPr dirty="0"/>
          </a:p>
          <a:p>
            <a:pPr marL="228600" lvl="0" indent="-228600" algn="l" rtl="0">
              <a:lnSpc>
                <a:spcPct val="90000"/>
              </a:lnSpc>
              <a:spcBef>
                <a:spcPts val="1000"/>
              </a:spcBef>
              <a:spcAft>
                <a:spcPts val="0"/>
              </a:spcAft>
              <a:buClr>
                <a:schemeClr val="dk1"/>
              </a:buClr>
              <a:buSzPct val="100000"/>
              <a:buChar char="•"/>
            </a:pPr>
            <a:r>
              <a:rPr lang="en-US" dirty="0"/>
              <a:t>1 serving of bread or grain</a:t>
            </a:r>
            <a:endParaRPr dirty="0"/>
          </a:p>
          <a:p>
            <a:pPr marL="228600" lvl="0" indent="-228600" algn="l" rtl="0">
              <a:lnSpc>
                <a:spcPct val="90000"/>
              </a:lnSpc>
              <a:spcBef>
                <a:spcPts val="1000"/>
              </a:spcBef>
              <a:spcAft>
                <a:spcPts val="0"/>
              </a:spcAft>
              <a:buClr>
                <a:schemeClr val="dk1"/>
              </a:buClr>
              <a:buSzPct val="100000"/>
              <a:buChar char="•"/>
            </a:pPr>
            <a:r>
              <a:rPr lang="en-US" dirty="0"/>
              <a:t>¾ cup total fruit and/or vegetable in 2 different varieties</a:t>
            </a:r>
          </a:p>
          <a:p>
            <a:pPr marL="457200" lvl="1" indent="0" algn="l" rtl="0">
              <a:lnSpc>
                <a:spcPct val="90000"/>
              </a:lnSpc>
              <a:spcBef>
                <a:spcPts val="500"/>
              </a:spcBef>
              <a:spcAft>
                <a:spcPts val="0"/>
              </a:spcAft>
              <a:buClr>
                <a:schemeClr val="dk1"/>
              </a:buClr>
              <a:buSzPct val="100000"/>
              <a:buNone/>
            </a:pPr>
            <a:r>
              <a:rPr lang="en-US" dirty="0"/>
              <a:t>For example: ¼ cup carrots and ½ cup of peaches</a:t>
            </a:r>
          </a:p>
          <a:p>
            <a:pPr marL="228600" lvl="0" indent="-228600" algn="l" rtl="0">
              <a:lnSpc>
                <a:spcPct val="90000"/>
              </a:lnSpc>
              <a:spcBef>
                <a:spcPts val="1000"/>
              </a:spcBef>
              <a:spcAft>
                <a:spcPts val="0"/>
              </a:spcAft>
              <a:buClr>
                <a:schemeClr val="dk1"/>
              </a:buClr>
              <a:buSzPct val="100000"/>
              <a:buChar char="•"/>
            </a:pPr>
            <a:r>
              <a:rPr lang="en-US" dirty="0"/>
              <a:t>8 oz of milk</a:t>
            </a:r>
            <a:endParaRPr dirty="0"/>
          </a:p>
          <a:p>
            <a:pPr marL="0" lvl="0" indent="0" algn="l" rtl="0">
              <a:lnSpc>
                <a:spcPct val="90000"/>
              </a:lnSpc>
              <a:spcBef>
                <a:spcPts val="1000"/>
              </a:spcBef>
              <a:spcAft>
                <a:spcPts val="0"/>
              </a:spcAft>
              <a:buClr>
                <a:schemeClr val="dk1"/>
              </a:buClr>
              <a:buSzPct val="100000"/>
              <a:buNone/>
            </a:pPr>
            <a:endParaRPr dirty="0"/>
          </a:p>
        </p:txBody>
      </p:sp>
      <p:sp>
        <p:nvSpPr>
          <p:cNvPr id="213" name="Google Shape;213;p15"/>
          <p:cNvSpPr txBox="1"/>
          <p:nvPr/>
        </p:nvSpPr>
        <p:spPr>
          <a:xfrm>
            <a:off x="567776" y="1364659"/>
            <a:ext cx="11119800" cy="800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C00000"/>
                </a:solidFill>
                <a:latin typeface="Calibri"/>
                <a:ea typeface="Calibri"/>
                <a:cs typeface="Calibri"/>
                <a:sym typeface="Calibri"/>
              </a:rPr>
              <a:t>Menus are planned to meet </a:t>
            </a:r>
            <a:r>
              <a:rPr lang="en-US" sz="2800" dirty="0">
                <a:solidFill>
                  <a:srgbClr val="C00000"/>
                </a:solidFill>
                <a:latin typeface="Calibri"/>
                <a:ea typeface="Calibri"/>
                <a:cs typeface="Calibri"/>
                <a:sym typeface="Calibri"/>
              </a:rPr>
              <a:t>the minimum SFSP </a:t>
            </a:r>
            <a:r>
              <a:rPr lang="en-US" sz="2800" b="0" i="0" u="none" strike="noStrike" cap="none" dirty="0">
                <a:solidFill>
                  <a:srgbClr val="C00000"/>
                </a:solidFill>
                <a:latin typeface="Calibri"/>
                <a:ea typeface="Calibri"/>
                <a:cs typeface="Calibri"/>
                <a:sym typeface="Calibri"/>
              </a:rPr>
              <a:t>meal pattern requirements.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14" name="Google Shape;214;p15"/>
          <p:cNvSpPr txBox="1"/>
          <p:nvPr/>
        </p:nvSpPr>
        <p:spPr>
          <a:xfrm>
            <a:off x="0" y="5816148"/>
            <a:ext cx="12191999"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strike="noStrike" cap="none" dirty="0">
                <a:solidFill>
                  <a:srgbClr val="C00000"/>
                </a:solidFill>
                <a:latin typeface="Calibri"/>
                <a:ea typeface="Calibri"/>
                <a:cs typeface="Calibri"/>
                <a:sym typeface="Calibri"/>
              </a:rPr>
              <a:t>Sites must not change the planned menu without the SFSP Director’s </a:t>
            </a:r>
          </a:p>
          <a:p>
            <a:pPr marL="0" marR="0" lvl="0" indent="0" algn="ctr" rtl="0">
              <a:lnSpc>
                <a:spcPct val="100000"/>
              </a:lnSpc>
              <a:spcBef>
                <a:spcPts val="0"/>
              </a:spcBef>
              <a:spcAft>
                <a:spcPts val="0"/>
              </a:spcAft>
              <a:buClr>
                <a:srgbClr val="000000"/>
              </a:buClr>
              <a:buSzPts val="2400"/>
              <a:buFont typeface="Arial"/>
              <a:buNone/>
            </a:pPr>
            <a:r>
              <a:rPr lang="en-US" sz="2400" b="1" i="0" strike="noStrike" cap="none" dirty="0">
                <a:solidFill>
                  <a:srgbClr val="C00000"/>
                </a:solidFill>
                <a:latin typeface="Calibri"/>
                <a:ea typeface="Calibri"/>
                <a:cs typeface="Calibri"/>
                <a:sym typeface="Calibri"/>
              </a:rPr>
              <a:t>approval and changes must be documented on the written menu!</a:t>
            </a:r>
            <a:endParaRPr sz="2400" b="1" i="0"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18"/>
        <p:cNvGrpSpPr/>
        <p:nvPr/>
      </p:nvGrpSpPr>
      <p:grpSpPr>
        <a:xfrm>
          <a:off x="0" y="0"/>
          <a:ext cx="0" cy="0"/>
          <a:chOff x="0" y="0"/>
          <a:chExt cx="0" cy="0"/>
        </a:xfrm>
      </p:grpSpPr>
      <p:sp>
        <p:nvSpPr>
          <p:cNvPr id="219" name="Google Shape;21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Pattern</a:t>
            </a:r>
            <a:endParaRPr/>
          </a:p>
        </p:txBody>
      </p:sp>
      <p:sp>
        <p:nvSpPr>
          <p:cNvPr id="220" name="Google Shape;220;p16"/>
          <p:cNvSpPr txBox="1">
            <a:spLocks noGrp="1"/>
          </p:cNvSpPr>
          <p:nvPr>
            <p:ph type="body" idx="1"/>
          </p:nvPr>
        </p:nvSpPr>
        <p:spPr>
          <a:xfrm>
            <a:off x="838200" y="1624614"/>
            <a:ext cx="10515600" cy="4658881"/>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800"/>
              <a:buChar char="•"/>
            </a:pPr>
            <a:r>
              <a:rPr lang="en-US" dirty="0"/>
              <a:t>All children must take all of the planned menu items unless the site is approved to use Offer versus Serve which requires additional training.</a:t>
            </a:r>
            <a:endParaRPr dirty="0"/>
          </a:p>
          <a:p>
            <a:pPr marL="228600" lvl="0" indent="-228600" algn="l" rtl="0">
              <a:lnSpc>
                <a:spcPct val="90000"/>
              </a:lnSpc>
              <a:spcBef>
                <a:spcPts val="1000"/>
              </a:spcBef>
              <a:spcAft>
                <a:spcPts val="0"/>
              </a:spcAft>
              <a:buClr>
                <a:schemeClr val="dk1"/>
              </a:buClr>
              <a:buSzPts val="2800"/>
              <a:buChar char="•"/>
            </a:pPr>
            <a:r>
              <a:rPr lang="en-US" b="1" dirty="0"/>
              <a:t>Milk is a required component </a:t>
            </a:r>
            <a:r>
              <a:rPr lang="en-US" dirty="0"/>
              <a:t>of breakfast and lunch/supper. No substitution of water or juice is allowable.</a:t>
            </a:r>
            <a:endParaRPr dirty="0"/>
          </a:p>
          <a:p>
            <a:pPr marL="228600" lvl="0" indent="-228600" algn="l" rtl="0">
              <a:lnSpc>
                <a:spcPct val="90000"/>
              </a:lnSpc>
              <a:spcBef>
                <a:spcPts val="1000"/>
              </a:spcBef>
              <a:spcAft>
                <a:spcPts val="0"/>
              </a:spcAft>
              <a:buClr>
                <a:schemeClr val="dk1"/>
              </a:buClr>
              <a:buSzPts val="2800"/>
              <a:buChar char="•"/>
            </a:pPr>
            <a:r>
              <a:rPr lang="en-US" dirty="0"/>
              <a:t>Fruit and vegetable are grouped into one component. You may serve 2 different fruit options or 2 different veggie options or one of each at lunch (totaling ¾ cup or more).</a:t>
            </a:r>
            <a:endParaRPr dirty="0"/>
          </a:p>
          <a:p>
            <a:pPr marL="228600" lvl="0" indent="-228600" algn="l" rtl="0">
              <a:lnSpc>
                <a:spcPct val="90000"/>
              </a:lnSpc>
              <a:spcBef>
                <a:spcPts val="1000"/>
              </a:spcBef>
              <a:spcAft>
                <a:spcPts val="0"/>
              </a:spcAft>
              <a:buClr>
                <a:schemeClr val="dk1"/>
              </a:buClr>
              <a:buSzPts val="2800"/>
              <a:buChar char="•"/>
            </a:pPr>
            <a:r>
              <a:rPr lang="en-US" b="1" dirty="0"/>
              <a:t>Not all food substitutions are equal! </a:t>
            </a:r>
            <a:r>
              <a:rPr lang="en-US" dirty="0"/>
              <a:t>Before making substitutions to the planned menu, please contact the SFSP director for approval. </a:t>
            </a:r>
            <a:r>
              <a:rPr lang="en-US" b="1" dirty="0"/>
              <a:t>All substitutions must be documented on the menus or production records. </a:t>
            </a:r>
            <a:endParaRPr b="1" dirty="0"/>
          </a:p>
          <a:p>
            <a:pPr marL="228600" lvl="0" indent="-228600" algn="l" rtl="0">
              <a:lnSpc>
                <a:spcPct val="90000"/>
              </a:lnSpc>
              <a:spcBef>
                <a:spcPts val="1000"/>
              </a:spcBef>
              <a:spcAft>
                <a:spcPts val="0"/>
              </a:spcAft>
              <a:buClr>
                <a:schemeClr val="dk1"/>
              </a:buClr>
              <a:buSzPts val="2800"/>
              <a:buChar char="•"/>
            </a:pPr>
            <a:r>
              <a:rPr lang="en-US" dirty="0"/>
              <a:t>If any food donations are received on site, ensure that this is documented, including who donated and in what quantity.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24"/>
        <p:cNvGrpSpPr/>
        <p:nvPr/>
      </p:nvGrpSpPr>
      <p:grpSpPr>
        <a:xfrm>
          <a:off x="0" y="0"/>
          <a:ext cx="0" cy="0"/>
          <a:chOff x="0" y="0"/>
          <a:chExt cx="0" cy="0"/>
        </a:xfrm>
      </p:grpSpPr>
      <p:sp>
        <p:nvSpPr>
          <p:cNvPr id="225" name="Google Shape;22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Congregate Meals</a:t>
            </a:r>
            <a:endParaRPr dirty="0"/>
          </a:p>
        </p:txBody>
      </p:sp>
      <p:sp>
        <p:nvSpPr>
          <p:cNvPr id="226" name="Google Shape;226;p17"/>
          <p:cNvSpPr txBox="1">
            <a:spLocks noGrp="1"/>
          </p:cNvSpPr>
          <p:nvPr>
            <p:ph type="body" idx="1"/>
          </p:nvPr>
        </p:nvSpPr>
        <p:spPr>
          <a:xfrm>
            <a:off x="838200" y="1411550"/>
            <a:ext cx="10515600" cy="49511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sz="3200" u="sng" dirty="0"/>
              <a:t>All meals must be consumed on site </a:t>
            </a:r>
            <a:r>
              <a:rPr lang="en-US" sz="3200" dirty="0"/>
              <a:t> </a:t>
            </a:r>
            <a:endParaRPr sz="3200" dirty="0"/>
          </a:p>
          <a:p>
            <a:pPr marL="0" lvl="0" indent="0" algn="l" rtl="0">
              <a:lnSpc>
                <a:spcPct val="90000"/>
              </a:lnSpc>
              <a:spcBef>
                <a:spcPts val="1000"/>
              </a:spcBef>
              <a:spcAft>
                <a:spcPts val="0"/>
              </a:spcAft>
              <a:buClr>
                <a:schemeClr val="dk1"/>
              </a:buClr>
              <a:buSzPts val="2800"/>
              <a:buNone/>
            </a:pPr>
            <a:r>
              <a:rPr lang="en-US" sz="3200" dirty="0"/>
              <a:t>No off-site meal consumption is allowed at (traditional) congregate sites.  </a:t>
            </a:r>
          </a:p>
          <a:p>
            <a:pPr marL="685800" lvl="1" indent="-241300" algn="l" rtl="0">
              <a:lnSpc>
                <a:spcPct val="90000"/>
              </a:lnSpc>
              <a:spcBef>
                <a:spcPts val="500"/>
              </a:spcBef>
              <a:spcAft>
                <a:spcPts val="0"/>
              </a:spcAft>
              <a:buClr>
                <a:schemeClr val="dk1"/>
              </a:buClr>
              <a:buSzPts val="2600"/>
              <a:buChar char="•"/>
            </a:pPr>
            <a:r>
              <a:rPr lang="en-US" sz="2600" dirty="0"/>
              <a:t>As site staff, you must enforce that meals are eaten on site only. </a:t>
            </a:r>
          </a:p>
          <a:p>
            <a:pPr marL="685800" lvl="1" indent="-241300" algn="l" rtl="0">
              <a:lnSpc>
                <a:spcPct val="90000"/>
              </a:lnSpc>
              <a:spcBef>
                <a:spcPts val="500"/>
              </a:spcBef>
              <a:spcAft>
                <a:spcPts val="0"/>
              </a:spcAft>
              <a:buClr>
                <a:schemeClr val="dk1"/>
              </a:buClr>
              <a:buSzPts val="2600"/>
              <a:buChar char="•"/>
            </a:pPr>
            <a:r>
              <a:rPr lang="en-US" sz="2600" dirty="0"/>
              <a:t>Meals must be consumed in the presence of site staff. </a:t>
            </a:r>
          </a:p>
          <a:p>
            <a:pPr marL="1143000" lvl="2" indent="-241300" algn="l" rtl="0">
              <a:lnSpc>
                <a:spcPct val="90000"/>
              </a:lnSpc>
              <a:spcBef>
                <a:spcPts val="500"/>
              </a:spcBef>
              <a:spcAft>
                <a:spcPts val="0"/>
              </a:spcAft>
              <a:buClr>
                <a:schemeClr val="dk1"/>
              </a:buClr>
              <a:buSzPts val="2200"/>
              <a:buChar char="•"/>
            </a:pPr>
            <a:r>
              <a:rPr lang="en-US" sz="2200" dirty="0"/>
              <a:t>If meal service ends at 12:30 and site staff leave at 12:32, they should collect all trash prior to leaving the site. Children should not have complete meals at the time site staff leave to ensure on-site meal consumption.</a:t>
            </a:r>
          </a:p>
          <a:p>
            <a:pPr marL="685800" lvl="1" indent="-241300" algn="l" rtl="0">
              <a:lnSpc>
                <a:spcPct val="90000"/>
              </a:lnSpc>
              <a:spcBef>
                <a:spcPts val="500"/>
              </a:spcBef>
              <a:spcAft>
                <a:spcPts val="0"/>
              </a:spcAft>
              <a:buClr>
                <a:schemeClr val="dk1"/>
              </a:buClr>
              <a:buSzPts val="2600"/>
              <a:buChar char="•"/>
            </a:pPr>
            <a:r>
              <a:rPr lang="en-US" sz="2600" dirty="0"/>
              <a:t>Meals must be consumed in the designated meal service area. </a:t>
            </a:r>
          </a:p>
          <a:p>
            <a:pPr marL="685800" lvl="1" indent="-241300" algn="l" rtl="0">
              <a:lnSpc>
                <a:spcPct val="90000"/>
              </a:lnSpc>
              <a:spcBef>
                <a:spcPts val="500"/>
              </a:spcBef>
              <a:spcAft>
                <a:spcPts val="0"/>
              </a:spcAft>
              <a:buClr>
                <a:schemeClr val="dk1"/>
              </a:buClr>
              <a:buSzPts val="2600"/>
              <a:buChar char="•"/>
            </a:pPr>
            <a:r>
              <a:rPr lang="en-US" sz="2600" dirty="0"/>
              <a:t>If a household continually leaves the site with food in hand after being explained the site rules, site staff may decline to serve the child. </a:t>
            </a:r>
          </a:p>
          <a:p>
            <a:pPr marL="0" lvl="0" indent="0" algn="l" rtl="0">
              <a:lnSpc>
                <a:spcPct val="90000"/>
              </a:lnSpc>
              <a:spcBef>
                <a:spcPts val="1000"/>
              </a:spcBef>
              <a:spcAft>
                <a:spcPts val="0"/>
              </a:spcAft>
              <a:buClr>
                <a:schemeClr val="dk1"/>
              </a:buClr>
              <a:buSzPts val="2800"/>
              <a:buNone/>
            </a:pP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02"/>
        <p:cNvGrpSpPr/>
        <p:nvPr/>
      </p:nvGrpSpPr>
      <p:grpSpPr>
        <a:xfrm>
          <a:off x="0" y="0"/>
          <a:ext cx="0" cy="0"/>
          <a:chOff x="0" y="0"/>
          <a:chExt cx="0" cy="0"/>
        </a:xfrm>
      </p:grpSpPr>
      <p:sp>
        <p:nvSpPr>
          <p:cNvPr id="103" name="Google Shape;103;g1257ab86530_1_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dirty="0">
                <a:solidFill>
                  <a:srgbClr val="FF0000"/>
                </a:solidFill>
              </a:rPr>
              <a:t>ATTENTION!</a:t>
            </a:r>
            <a:r>
              <a:rPr lang="en-US" b="1" dirty="0"/>
              <a:t> IDOE Disclaimer</a:t>
            </a:r>
            <a:endParaRPr b="1" dirty="0"/>
          </a:p>
        </p:txBody>
      </p:sp>
      <p:sp>
        <p:nvSpPr>
          <p:cNvPr id="104" name="Google Shape;104;g1257ab86530_1_1"/>
          <p:cNvSpPr txBox="1">
            <a:spLocks noGrp="1"/>
          </p:cNvSpPr>
          <p:nvPr>
            <p:ph type="body" idx="1"/>
          </p:nvPr>
        </p:nvSpPr>
        <p:spPr>
          <a:xfrm>
            <a:off x="838200" y="1452762"/>
            <a:ext cx="10515600" cy="5267633"/>
          </a:xfrm>
          <a:prstGeom prst="rect">
            <a:avLst/>
          </a:prstGeom>
          <a:effectLst>
            <a:outerShdw blurRad="57150" dist="19050" dir="5400000" algn="bl" rotWithShape="0">
              <a:srgbClr val="000000">
                <a:alpha val="50000"/>
              </a:srgbClr>
            </a:outerShdw>
            <a:reflection dist="38100" dir="5400000" fadeDir="5400012" sy="-100000" algn="bl" rotWithShape="0"/>
          </a:effectLst>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endParaRPr sz="2400"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2" name="Google Shape;97;p1">
            <a:extLst>
              <a:ext uri="{FF2B5EF4-FFF2-40B4-BE49-F238E27FC236}">
                <a16:creationId xmlns:a16="http://schemas.microsoft.com/office/drawing/2014/main" id="{DDD41674-432B-F544-B05F-73B596B805DD}"/>
              </a:ext>
            </a:extLst>
          </p:cNvPr>
          <p:cNvSpPr txBox="1">
            <a:spLocks/>
          </p:cNvSpPr>
          <p:nvPr/>
        </p:nvSpPr>
        <p:spPr>
          <a:xfrm>
            <a:off x="1060232" y="1452762"/>
            <a:ext cx="10071536" cy="48860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0" indent="-342900" algn="l" rtl="0">
              <a:spcBef>
                <a:spcPts val="1000"/>
              </a:spcBef>
              <a:spcAft>
                <a:spcPts val="0"/>
              </a:spcAft>
              <a:buSzPts val="1800"/>
              <a:buChar char="●"/>
            </a:pPr>
            <a:r>
              <a:rPr lang="en-US" sz="2400" dirty="0"/>
              <a:t>Please note that this training tool is not an all-encompassing resource that covers every single aspect of SFSP operations in depth. As a result, this tool should be viewed as a sample staff training document that can be edited by the sponsor. </a:t>
            </a:r>
            <a:endParaRPr lang="en-US" sz="2400" dirty="0">
              <a:highlight>
                <a:srgbClr val="FFFF00"/>
              </a:highlight>
            </a:endParaRPr>
          </a:p>
          <a:p>
            <a:pPr marL="457200" lvl="0" indent="-342900" algn="l" rtl="0">
              <a:spcBef>
                <a:spcPts val="0"/>
              </a:spcBef>
              <a:spcAft>
                <a:spcPts val="0"/>
              </a:spcAft>
              <a:buSzPts val="1800"/>
              <a:buChar char="●"/>
            </a:pPr>
            <a:endParaRPr lang="en-US" sz="2400" dirty="0"/>
          </a:p>
          <a:p>
            <a:pPr marL="457200" lvl="0" indent="-342900" algn="l" rtl="0">
              <a:spcBef>
                <a:spcPts val="0"/>
              </a:spcBef>
              <a:spcAft>
                <a:spcPts val="0"/>
              </a:spcAft>
              <a:buSzPts val="1800"/>
              <a:buChar char="●"/>
            </a:pPr>
            <a:r>
              <a:rPr lang="en-US" sz="2400" dirty="0"/>
              <a:t>When training your staff and volunteers, make sure all aspects critical to your specific sponsorship are addressed. </a:t>
            </a:r>
          </a:p>
          <a:p>
            <a:pPr marL="457200" lvl="0" indent="-342900" algn="l" rtl="0">
              <a:spcBef>
                <a:spcPts val="0"/>
              </a:spcBef>
              <a:spcAft>
                <a:spcPts val="0"/>
              </a:spcAft>
              <a:buSzPts val="1800"/>
              <a:buChar char="●"/>
            </a:pPr>
            <a:endParaRPr lang="en-US" sz="2400" dirty="0"/>
          </a:p>
          <a:p>
            <a:pPr>
              <a:spcBef>
                <a:spcPts val="0"/>
              </a:spcBef>
              <a:buFont typeface="Arial"/>
              <a:buChar char="●"/>
            </a:pPr>
            <a:r>
              <a:rPr lang="en-US" sz="2400" dirty="0"/>
              <a:t>Sponsors who qualify and are approved for non-congregate (NC) meal service option may utilize the last portion of this resource for conducting NC meal service staff training. Remember to cover in detail the NC meal service Integrity Plan and all the requirements that are applicable to the meal service method(s) approved for your sponsorship. </a:t>
            </a:r>
          </a:p>
          <a:p>
            <a:pPr marL="0" indent="0">
              <a:spcBef>
                <a:spcPts val="0"/>
              </a:spcBef>
              <a:spcAft>
                <a:spcPts val="600"/>
              </a:spcAft>
              <a:buSzPts val="2400"/>
              <a:buFont typeface="Arial"/>
              <a:buNone/>
            </a:pPr>
            <a:endParaRPr lang="en-US" dirty="0"/>
          </a:p>
        </p:txBody>
      </p:sp>
    </p:spTree>
    <p:extLst>
      <p:ext uri="{BB962C8B-B14F-4D97-AF65-F5344CB8AC3E}">
        <p14:creationId xmlns:p14="http://schemas.microsoft.com/office/powerpoint/2010/main" val="2500660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Children must be present to receive a meal</a:t>
            </a:r>
            <a:endParaRPr dirty="0"/>
          </a:p>
        </p:txBody>
      </p:sp>
      <p:sp>
        <p:nvSpPr>
          <p:cNvPr id="238" name="Google Shape;238;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73050" algn="l" rtl="0">
              <a:lnSpc>
                <a:spcPct val="90000"/>
              </a:lnSpc>
              <a:spcBef>
                <a:spcPts val="0"/>
              </a:spcBef>
              <a:spcAft>
                <a:spcPts val="0"/>
              </a:spcAft>
              <a:buClr>
                <a:schemeClr val="dk1"/>
              </a:buClr>
              <a:buSzPts val="2700"/>
              <a:buChar char="•"/>
            </a:pPr>
            <a:r>
              <a:rPr lang="en-US" sz="2700" b="0" i="0" u="none" strike="noStrike" dirty="0">
                <a:latin typeface="Arial"/>
                <a:ea typeface="Arial"/>
                <a:cs typeface="Arial"/>
                <a:sym typeface="Arial"/>
              </a:rPr>
              <a:t>Meals can only be served to children present at the meal site.</a:t>
            </a:r>
          </a:p>
          <a:p>
            <a:pPr marL="228600" lvl="0" indent="-273050" algn="l" rtl="0">
              <a:lnSpc>
                <a:spcPct val="90000"/>
              </a:lnSpc>
              <a:spcBef>
                <a:spcPts val="0"/>
              </a:spcBef>
              <a:spcAft>
                <a:spcPts val="0"/>
              </a:spcAft>
              <a:buClr>
                <a:schemeClr val="dk1"/>
              </a:buClr>
              <a:buSzPts val="2700"/>
              <a:buChar char="•"/>
            </a:pPr>
            <a:endParaRPr lang="en-US" sz="2700" dirty="0">
              <a:latin typeface="Arial"/>
              <a:ea typeface="Arial"/>
              <a:cs typeface="Arial"/>
              <a:sym typeface="Arial"/>
            </a:endParaRPr>
          </a:p>
          <a:p>
            <a:pPr marL="228600" lvl="0" indent="-273050" algn="l" rtl="0">
              <a:lnSpc>
                <a:spcPct val="90000"/>
              </a:lnSpc>
              <a:spcBef>
                <a:spcPts val="0"/>
              </a:spcBef>
              <a:spcAft>
                <a:spcPts val="0"/>
              </a:spcAft>
              <a:buClr>
                <a:schemeClr val="dk1"/>
              </a:buClr>
              <a:buSzPts val="2700"/>
              <a:buChar char="•"/>
            </a:pPr>
            <a:r>
              <a:rPr lang="en-US" sz="2700" b="0" i="0" u="none" strike="noStrike" dirty="0">
                <a:latin typeface="Arial"/>
                <a:ea typeface="Arial"/>
                <a:cs typeface="Arial"/>
                <a:sym typeface="Arial"/>
              </a:rPr>
              <a:t>Children must remain on site to consume the meal.</a:t>
            </a:r>
            <a:endParaRPr sz="3500" dirty="0"/>
          </a:p>
          <a:p>
            <a:pPr marL="228600" lvl="0" indent="-101600" algn="l" rtl="0">
              <a:lnSpc>
                <a:spcPct val="90000"/>
              </a:lnSpc>
              <a:spcBef>
                <a:spcPts val="0"/>
              </a:spcBef>
              <a:spcAft>
                <a:spcPts val="0"/>
              </a:spcAft>
              <a:buClr>
                <a:schemeClr val="dk1"/>
              </a:buClr>
              <a:buSzPts val="2000"/>
              <a:buNone/>
            </a:pPr>
            <a:endParaRPr sz="2700" dirty="0">
              <a:latin typeface="Arial"/>
              <a:ea typeface="Arial"/>
              <a:cs typeface="Arial"/>
              <a:sym typeface="Arial"/>
            </a:endParaRPr>
          </a:p>
          <a:p>
            <a:pPr marL="228600" lvl="0" indent="-273050" algn="l" rtl="0">
              <a:lnSpc>
                <a:spcPct val="90000"/>
              </a:lnSpc>
              <a:spcBef>
                <a:spcPts val="0"/>
              </a:spcBef>
              <a:spcAft>
                <a:spcPts val="0"/>
              </a:spcAft>
              <a:buClr>
                <a:schemeClr val="dk1"/>
              </a:buClr>
              <a:buSzPts val="2700"/>
              <a:buChar char="•"/>
            </a:pPr>
            <a:r>
              <a:rPr lang="en-US" sz="2700" dirty="0">
                <a:latin typeface="Arial"/>
                <a:ea typeface="Arial"/>
                <a:cs typeface="Arial"/>
                <a:sym typeface="Arial"/>
              </a:rPr>
              <a:t>Where determined to be available, adults may purchase meals at the set adult meal price.</a:t>
            </a:r>
            <a:endParaRPr sz="3500" dirty="0"/>
          </a:p>
          <a:p>
            <a:pPr marL="228600" lvl="0" indent="-101600" algn="l" rtl="0">
              <a:lnSpc>
                <a:spcPct val="90000"/>
              </a:lnSpc>
              <a:spcBef>
                <a:spcPts val="0"/>
              </a:spcBef>
              <a:spcAft>
                <a:spcPts val="0"/>
              </a:spcAft>
              <a:buClr>
                <a:schemeClr val="dk1"/>
              </a:buClr>
              <a:buSzPts val="2000"/>
              <a:buNone/>
            </a:pPr>
            <a:endParaRPr sz="2000" b="0" dirty="0">
              <a:highlight>
                <a:srgbClr val="FFFF00"/>
              </a:highlight>
              <a:latin typeface="Arial"/>
              <a:ea typeface="Arial"/>
              <a:cs typeface="Arial"/>
              <a:sym typeface="Arial"/>
            </a:endParaRPr>
          </a:p>
          <a:p>
            <a:pPr marL="0" lvl="0" indent="0" algn="l" rtl="0">
              <a:lnSpc>
                <a:spcPct val="90000"/>
              </a:lnSpc>
              <a:spcBef>
                <a:spcPts val="0"/>
              </a:spcBef>
              <a:spcAft>
                <a:spcPts val="0"/>
              </a:spcAft>
              <a:buClr>
                <a:schemeClr val="dk1"/>
              </a:buClr>
              <a:buSzPts val="2000"/>
              <a:buNone/>
            </a:pPr>
            <a:endParaRPr sz="2000" b="0" dirty="0">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r>
              <a:rPr lang="en-US" sz="2400" b="1" dirty="0">
                <a:latin typeface="Arial"/>
                <a:ea typeface="Arial"/>
                <a:cs typeface="Arial"/>
                <a:sym typeface="Arial"/>
              </a:rPr>
              <a:t>There are no exceptions to this requirement!! </a:t>
            </a:r>
            <a:endParaRPr sz="2400" b="1" dirty="0">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endParaRPr sz="2400" b="1" dirty="0">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endParaRPr sz="32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9873-8609-EB31-914E-31BFF3B3ADAE}"/>
              </a:ext>
            </a:extLst>
          </p:cNvPr>
          <p:cNvSpPr>
            <a:spLocks noGrp="1"/>
          </p:cNvSpPr>
          <p:nvPr>
            <p:ph type="title"/>
          </p:nvPr>
        </p:nvSpPr>
        <p:spPr/>
        <p:txBody>
          <a:bodyPr/>
          <a:lstStyle/>
          <a:p>
            <a:r>
              <a:rPr lang="en-US" dirty="0"/>
              <a:t>Non-Congregate Meal Service</a:t>
            </a:r>
          </a:p>
        </p:txBody>
      </p:sp>
      <p:sp>
        <p:nvSpPr>
          <p:cNvPr id="3" name="Text Placeholder 2">
            <a:extLst>
              <a:ext uri="{FF2B5EF4-FFF2-40B4-BE49-F238E27FC236}">
                <a16:creationId xmlns:a16="http://schemas.microsoft.com/office/drawing/2014/main" id="{B6FA096C-632E-4730-CD9C-044AB98BE386}"/>
              </a:ext>
            </a:extLst>
          </p:cNvPr>
          <p:cNvSpPr>
            <a:spLocks noGrp="1"/>
          </p:cNvSpPr>
          <p:nvPr>
            <p:ph type="body" idx="1"/>
          </p:nvPr>
        </p:nvSpPr>
        <p:spPr/>
        <p:txBody>
          <a:bodyPr/>
          <a:lstStyle/>
          <a:p>
            <a:pPr marL="114300" indent="0">
              <a:buNone/>
            </a:pPr>
            <a:r>
              <a:rPr lang="en-US" dirty="0"/>
              <a:t>Allowed only in rural areas where non-congregate sites have been pre-approved by the State Agency </a:t>
            </a:r>
          </a:p>
          <a:p>
            <a:pPr marL="114300" indent="0">
              <a:buNone/>
            </a:pPr>
            <a:r>
              <a:rPr lang="en-US" b="1" dirty="0"/>
              <a:t>Eligible and approved Sponsors may utilize these meal service options:</a:t>
            </a:r>
          </a:p>
          <a:p>
            <a:r>
              <a:rPr lang="en-US" b="1" dirty="0"/>
              <a:t>Parent/Guardian Pick-up Option</a:t>
            </a:r>
            <a:r>
              <a:rPr lang="en-US" dirty="0"/>
              <a:t>: Parents and guardians are permitted to pick up meals for children in their household.</a:t>
            </a:r>
          </a:p>
          <a:p>
            <a:r>
              <a:rPr lang="en-US" b="1" dirty="0"/>
              <a:t>Home Delivery Option</a:t>
            </a:r>
            <a:r>
              <a:rPr lang="en-US" dirty="0"/>
              <a:t>: Meals are delivered to homes. </a:t>
            </a:r>
          </a:p>
        </p:txBody>
      </p:sp>
    </p:spTree>
    <p:extLst>
      <p:ext uri="{BB962C8B-B14F-4D97-AF65-F5344CB8AC3E}">
        <p14:creationId xmlns:p14="http://schemas.microsoft.com/office/powerpoint/2010/main" val="1299953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43"/>
        <p:cNvGrpSpPr/>
        <p:nvPr/>
      </p:nvGrpSpPr>
      <p:grpSpPr>
        <a:xfrm>
          <a:off x="0" y="0"/>
          <a:ext cx="0" cy="0"/>
          <a:chOff x="0" y="0"/>
          <a:chExt cx="0" cy="0"/>
        </a:xfrm>
      </p:grpSpPr>
      <p:sp>
        <p:nvSpPr>
          <p:cNvPr id="244" name="Google Shape;24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Local Program Procedures</a:t>
            </a:r>
            <a:endParaRPr/>
          </a:p>
        </p:txBody>
      </p:sp>
      <p:sp>
        <p:nvSpPr>
          <p:cNvPr id="245" name="Google Shape;245;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Let’s take a few moments to discuss procedures and processes that are specific to our SFSP operations:</a:t>
            </a:r>
            <a:endParaRPr b="1" dirty="0"/>
          </a:p>
          <a:p>
            <a:pPr marL="228600" lvl="0" indent="-228600" algn="l" rtl="0">
              <a:lnSpc>
                <a:spcPct val="90000"/>
              </a:lnSpc>
              <a:spcBef>
                <a:spcPts val="1000"/>
              </a:spcBef>
              <a:spcAft>
                <a:spcPts val="0"/>
              </a:spcAft>
              <a:buClr>
                <a:schemeClr val="dk1"/>
              </a:buClr>
              <a:buSzPts val="2800"/>
              <a:buChar char="•"/>
            </a:pPr>
            <a:r>
              <a:rPr lang="en-US" dirty="0"/>
              <a:t>Daily Documentation</a:t>
            </a:r>
            <a:endParaRPr dirty="0"/>
          </a:p>
          <a:p>
            <a:pPr marL="228600" lvl="0" indent="-228600" algn="l" rtl="0">
              <a:lnSpc>
                <a:spcPct val="90000"/>
              </a:lnSpc>
              <a:spcBef>
                <a:spcPts val="1000"/>
              </a:spcBef>
              <a:spcAft>
                <a:spcPts val="0"/>
              </a:spcAft>
              <a:buClr>
                <a:schemeClr val="dk1"/>
              </a:buClr>
              <a:buSzPts val="2800"/>
              <a:buChar char="•"/>
            </a:pPr>
            <a:r>
              <a:rPr lang="en-US" dirty="0"/>
              <a:t>Food Safety Procedures</a:t>
            </a:r>
            <a:endParaRPr dirty="0"/>
          </a:p>
          <a:p>
            <a:pPr marL="228600" lvl="0" indent="-228600" algn="l" rtl="0">
              <a:lnSpc>
                <a:spcPct val="90000"/>
              </a:lnSpc>
              <a:spcBef>
                <a:spcPts val="1000"/>
              </a:spcBef>
              <a:spcAft>
                <a:spcPts val="0"/>
              </a:spcAft>
              <a:buClr>
                <a:schemeClr val="dk1"/>
              </a:buClr>
              <a:buSzPts val="2800"/>
              <a:buChar char="•"/>
            </a:pPr>
            <a:r>
              <a:rPr lang="en-US" dirty="0"/>
              <a:t>Food Packaging</a:t>
            </a:r>
          </a:p>
          <a:p>
            <a:pPr marL="228600" lvl="0" indent="-228600" algn="l" rtl="0">
              <a:lnSpc>
                <a:spcPct val="90000"/>
              </a:lnSpc>
              <a:spcBef>
                <a:spcPts val="1000"/>
              </a:spcBef>
              <a:spcAft>
                <a:spcPts val="0"/>
              </a:spcAft>
              <a:buClr>
                <a:schemeClr val="dk1"/>
              </a:buClr>
              <a:buSzPts val="2800"/>
              <a:buChar char="•"/>
            </a:pPr>
            <a:r>
              <a:rPr lang="en-US" dirty="0"/>
              <a:t>Ensuring Program Integrity throughout the summer (a written Integrity Plan is required for all sponsors operating non-congregate meal service sites)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Counting</a:t>
            </a:r>
            <a:endParaRPr/>
          </a:p>
        </p:txBody>
      </p:sp>
      <p:sp>
        <p:nvSpPr>
          <p:cNvPr id="251" name="Google Shape;25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For meals meeting the meal pattern, each meal served will be documented on the daily meal count form. </a:t>
            </a:r>
            <a:endParaRPr/>
          </a:p>
          <a:p>
            <a:pPr marL="228600" lvl="0" indent="-228600" algn="l" rtl="0">
              <a:lnSpc>
                <a:spcPct val="90000"/>
              </a:lnSpc>
              <a:spcBef>
                <a:spcPts val="1000"/>
              </a:spcBef>
              <a:spcAft>
                <a:spcPts val="0"/>
              </a:spcAft>
              <a:buClr>
                <a:schemeClr val="dk1"/>
              </a:buClr>
              <a:buSzPts val="2800"/>
              <a:buChar char="•"/>
            </a:pPr>
            <a:r>
              <a:rPr lang="en-US"/>
              <a:t>This form is to be completed as the children go through the line at the point where the child receives their complete meal.</a:t>
            </a:r>
            <a:endParaRPr/>
          </a:p>
          <a:p>
            <a:pPr marL="228600" lvl="0" indent="-228600" algn="l" rtl="0">
              <a:lnSpc>
                <a:spcPct val="90000"/>
              </a:lnSpc>
              <a:spcBef>
                <a:spcPts val="1000"/>
              </a:spcBef>
              <a:spcAft>
                <a:spcPts val="0"/>
              </a:spcAft>
              <a:buClr>
                <a:schemeClr val="dk1"/>
              </a:buClr>
              <a:buSzPts val="2800"/>
              <a:buChar char="•"/>
            </a:pPr>
            <a:r>
              <a:rPr lang="en-US"/>
              <a:t>The form cannot be completed before the meal or after the meal is served, it must be filled out during the meal service.</a:t>
            </a:r>
            <a:endParaRPr/>
          </a:p>
          <a:p>
            <a:pPr marL="228600" lvl="0" indent="-228600" algn="l" rtl="0">
              <a:lnSpc>
                <a:spcPct val="90000"/>
              </a:lnSpc>
              <a:spcBef>
                <a:spcPts val="1000"/>
              </a:spcBef>
              <a:spcAft>
                <a:spcPts val="0"/>
              </a:spcAft>
              <a:buClr>
                <a:schemeClr val="dk1"/>
              </a:buClr>
              <a:buSzPts val="2800"/>
              <a:buChar char="•"/>
            </a:pPr>
            <a:r>
              <a:rPr lang="en-US"/>
              <a:t>One person must stand at the end of the meal service line to document the meal each child receives.</a:t>
            </a:r>
            <a:endParaRPr/>
          </a:p>
          <a:p>
            <a:pPr marL="228600" lvl="0" indent="-228600" algn="l" rtl="0">
              <a:lnSpc>
                <a:spcPct val="90000"/>
              </a:lnSpc>
              <a:spcBef>
                <a:spcPts val="1000"/>
              </a:spcBef>
              <a:spcAft>
                <a:spcPts val="0"/>
              </a:spcAft>
              <a:buClr>
                <a:schemeClr val="dk1"/>
              </a:buClr>
              <a:buSzPts val="2800"/>
              <a:buChar char="•"/>
            </a:pPr>
            <a:r>
              <a:rPr lang="en-US"/>
              <a:t>To avoid miscounting, the person assigned to document the meal count should not also be plating the food.</a:t>
            </a:r>
            <a:endParaRPr/>
          </a:p>
        </p:txBody>
      </p:sp>
      <p:pic>
        <p:nvPicPr>
          <p:cNvPr id="252" name="Google Shape;252;p24" descr="Image result for counting on hand"/>
          <p:cNvPicPr preferRelativeResize="0"/>
          <p:nvPr/>
        </p:nvPicPr>
        <p:blipFill rotWithShape="1">
          <a:blip r:embed="rId3">
            <a:alphaModFix/>
          </a:blip>
          <a:srcRect/>
          <a:stretch/>
        </p:blipFill>
        <p:spPr>
          <a:xfrm>
            <a:off x="7946623" y="510949"/>
            <a:ext cx="2753025" cy="10339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56"/>
        <p:cNvGrpSpPr/>
        <p:nvPr/>
      </p:nvGrpSpPr>
      <p:grpSpPr>
        <a:xfrm>
          <a:off x="0" y="0"/>
          <a:ext cx="0" cy="0"/>
          <a:chOff x="0" y="0"/>
          <a:chExt cx="0" cy="0"/>
        </a:xfrm>
      </p:grpSpPr>
      <p:sp>
        <p:nvSpPr>
          <p:cNvPr id="257" name="Google Shape;25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Let’s Review Meal Counting Form</a:t>
            </a:r>
            <a:endParaRPr/>
          </a:p>
        </p:txBody>
      </p:sp>
      <p:sp>
        <p:nvSpPr>
          <p:cNvPr id="258" name="Google Shape;258;p25"/>
          <p:cNvSpPr txBox="1">
            <a:spLocks noGrp="1"/>
          </p:cNvSpPr>
          <p:nvPr>
            <p:ph type="body" idx="1"/>
          </p:nvPr>
        </p:nvSpPr>
        <p:spPr>
          <a:xfrm>
            <a:off x="838200" y="146717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Each site is required to use the USDA daily meal count form or one of the IDOE pre-approved daily count </a:t>
            </a:r>
            <a:r>
              <a:rPr lang="en-US" dirty="0">
                <a:hlinkClick r:id="rId3"/>
              </a:rPr>
              <a:t>forms</a:t>
            </a:r>
            <a:r>
              <a:rPr lang="en-US" dirty="0"/>
              <a:t>. Make sure to complete all the sections of this form! </a:t>
            </a:r>
            <a:endParaRPr dirty="0"/>
          </a:p>
        </p:txBody>
      </p:sp>
      <p:pic>
        <p:nvPicPr>
          <p:cNvPr id="259" name="Google Shape;259;p25"/>
          <p:cNvPicPr preferRelativeResize="0"/>
          <p:nvPr/>
        </p:nvPicPr>
        <p:blipFill rotWithShape="1">
          <a:blip r:embed="rId4">
            <a:alphaModFix/>
          </a:blip>
          <a:srcRect/>
          <a:stretch/>
        </p:blipFill>
        <p:spPr>
          <a:xfrm>
            <a:off x="1108700" y="2781125"/>
            <a:ext cx="4711649" cy="3714651"/>
          </a:xfrm>
          <a:prstGeom prst="rect">
            <a:avLst/>
          </a:prstGeom>
          <a:noFill/>
          <a:ln>
            <a:solidFill>
              <a:schemeClr val="accent1"/>
            </a:solidFill>
          </a:ln>
        </p:spPr>
      </p:pic>
      <p:pic>
        <p:nvPicPr>
          <p:cNvPr id="260" name="Google Shape;260;p25"/>
          <p:cNvPicPr preferRelativeResize="0"/>
          <p:nvPr/>
        </p:nvPicPr>
        <p:blipFill>
          <a:blip r:embed="rId5">
            <a:alphaModFix/>
          </a:blip>
          <a:stretch>
            <a:fillRect/>
          </a:stretch>
        </p:blipFill>
        <p:spPr>
          <a:xfrm>
            <a:off x="5957400" y="2781125"/>
            <a:ext cx="4711651" cy="3714650"/>
          </a:xfrm>
          <a:prstGeom prst="rect">
            <a:avLst/>
          </a:prstGeom>
          <a:noFill/>
          <a:ln>
            <a:solidFill>
              <a:schemeClr val="accent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64"/>
        <p:cNvGrpSpPr/>
        <p:nvPr/>
      </p:nvGrpSpPr>
      <p:grpSpPr>
        <a:xfrm>
          <a:off x="0" y="0"/>
          <a:ext cx="0" cy="0"/>
          <a:chOff x="0" y="0"/>
          <a:chExt cx="0" cy="0"/>
        </a:xfrm>
      </p:grpSpPr>
      <p:sp>
        <p:nvSpPr>
          <p:cNvPr id="265" name="Google Shape;26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pic>
        <p:nvPicPr>
          <p:cNvPr id="266" name="Google Shape;266;p26"/>
          <p:cNvPicPr preferRelativeResize="0"/>
          <p:nvPr/>
        </p:nvPicPr>
        <p:blipFill rotWithShape="1">
          <a:blip r:embed="rId3">
            <a:alphaModFix/>
          </a:blip>
          <a:srcRect/>
          <a:stretch/>
        </p:blipFill>
        <p:spPr>
          <a:xfrm>
            <a:off x="752475" y="2986758"/>
            <a:ext cx="10601325" cy="2352675"/>
          </a:xfrm>
          <a:prstGeom prst="rect">
            <a:avLst/>
          </a:prstGeom>
          <a:noFill/>
          <a:ln>
            <a:noFill/>
          </a:ln>
        </p:spPr>
      </p:pic>
      <p:sp>
        <p:nvSpPr>
          <p:cNvPr id="267" name="Google Shape;267;p26"/>
          <p:cNvSpPr/>
          <p:nvPr/>
        </p:nvSpPr>
        <p:spPr>
          <a:xfrm>
            <a:off x="838201" y="3106196"/>
            <a:ext cx="3257282" cy="435494"/>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68" name="Google Shape;268;p26"/>
          <p:cNvCxnSpPr/>
          <p:nvPr/>
        </p:nvCxnSpPr>
        <p:spPr>
          <a:xfrm rot="10800000">
            <a:off x="1506828" y="2459866"/>
            <a:ext cx="141668" cy="646330"/>
          </a:xfrm>
          <a:prstGeom prst="straightConnector1">
            <a:avLst/>
          </a:prstGeom>
          <a:noFill/>
          <a:ln w="25400" cap="flat" cmpd="sng">
            <a:solidFill>
              <a:srgbClr val="FF0000"/>
            </a:solidFill>
            <a:prstDash val="solid"/>
            <a:miter lim="800000"/>
            <a:headEnd type="none" w="sm" len="sm"/>
            <a:tailEnd type="none" w="sm" len="sm"/>
          </a:ln>
        </p:spPr>
      </p:cxnSp>
      <p:sp>
        <p:nvSpPr>
          <p:cNvPr id="269" name="Google Shape;269;p26"/>
          <p:cNvSpPr txBox="1"/>
          <p:nvPr/>
        </p:nvSpPr>
        <p:spPr>
          <a:xfrm>
            <a:off x="838200" y="1561400"/>
            <a:ext cx="2793600" cy="9234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Site name is important!! </a:t>
            </a:r>
            <a:r>
              <a:rPr lang="en-US" sz="1800">
                <a:solidFill>
                  <a:schemeClr val="dk1"/>
                </a:solidFill>
                <a:latin typeface="Calibri"/>
                <a:ea typeface="Calibri"/>
                <a:cs typeface="Calibri"/>
                <a:sym typeface="Calibri"/>
              </a:rPr>
              <a:t>This and the address</a:t>
            </a:r>
            <a:r>
              <a:rPr lang="en-US" sz="1800" b="0" i="0" u="none" strike="noStrike" cap="none">
                <a:solidFill>
                  <a:schemeClr val="dk1"/>
                </a:solidFill>
                <a:latin typeface="Calibri"/>
                <a:ea typeface="Calibri"/>
                <a:cs typeface="Calibri"/>
                <a:sym typeface="Calibri"/>
              </a:rPr>
              <a:t> can be pre-fille</a:t>
            </a:r>
            <a:r>
              <a:rPr lang="en-US" sz="1800">
                <a:solidFill>
                  <a:schemeClr val="dk1"/>
                </a:solidFill>
                <a:latin typeface="Calibri"/>
                <a:ea typeface="Calibri"/>
                <a:cs typeface="Calibri"/>
                <a:sym typeface="Calibri"/>
              </a:rPr>
              <a:t>d for ease of use. </a:t>
            </a: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70" name="Google Shape;270;p26"/>
          <p:cNvSpPr/>
          <p:nvPr/>
        </p:nvSpPr>
        <p:spPr>
          <a:xfrm>
            <a:off x="5820178" y="3106196"/>
            <a:ext cx="3257282" cy="435494"/>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1" name="Google Shape;271;p26"/>
          <p:cNvCxnSpPr/>
          <p:nvPr/>
        </p:nvCxnSpPr>
        <p:spPr>
          <a:xfrm rot="10800000" flipH="1">
            <a:off x="7403071" y="2459866"/>
            <a:ext cx="45748" cy="652200"/>
          </a:xfrm>
          <a:prstGeom prst="straightConnector1">
            <a:avLst/>
          </a:prstGeom>
          <a:noFill/>
          <a:ln w="25400" cap="flat" cmpd="sng">
            <a:solidFill>
              <a:srgbClr val="FF0000"/>
            </a:solidFill>
            <a:prstDash val="solid"/>
            <a:miter lim="800000"/>
            <a:headEnd type="none" w="sm" len="sm"/>
            <a:tailEnd type="none" w="sm" len="sm"/>
          </a:ln>
        </p:spPr>
      </p:cxnSp>
      <p:sp>
        <p:nvSpPr>
          <p:cNvPr id="272" name="Google Shape;272;p26"/>
          <p:cNvSpPr txBox="1"/>
          <p:nvPr/>
        </p:nvSpPr>
        <p:spPr>
          <a:xfrm>
            <a:off x="6920247" y="1543713"/>
            <a:ext cx="1418050" cy="92333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Meal Type is required for claiming! </a:t>
            </a:r>
            <a:endParaRPr sz="1400" b="0" i="0" u="none" strike="noStrike" cap="none" dirty="0">
              <a:solidFill>
                <a:srgbClr val="000000"/>
              </a:solidFill>
              <a:latin typeface="Arial"/>
              <a:ea typeface="Arial"/>
              <a:cs typeface="Arial"/>
              <a:sym typeface="Arial"/>
            </a:endParaRPr>
          </a:p>
        </p:txBody>
      </p:sp>
      <p:sp>
        <p:nvSpPr>
          <p:cNvPr id="273" name="Google Shape;273;p26"/>
          <p:cNvSpPr/>
          <p:nvPr/>
        </p:nvSpPr>
        <p:spPr>
          <a:xfrm>
            <a:off x="838199" y="3628407"/>
            <a:ext cx="6564871" cy="435494"/>
          </a:xfrm>
          <a:prstGeom prst="roundRect">
            <a:avLst>
              <a:gd name="adj" fmla="val 16667"/>
            </a:avLst>
          </a:prstGeom>
          <a:noFill/>
          <a:ln w="254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4" name="Google Shape;274;p26"/>
          <p:cNvCxnSpPr>
            <a:cxnSpLocks/>
          </p:cNvCxnSpPr>
          <p:nvPr/>
        </p:nvCxnSpPr>
        <p:spPr>
          <a:xfrm flipV="1">
            <a:off x="4804088" y="2833763"/>
            <a:ext cx="41772" cy="794645"/>
          </a:xfrm>
          <a:prstGeom prst="straightConnector1">
            <a:avLst/>
          </a:prstGeom>
          <a:noFill/>
          <a:ln w="25400" cap="flat" cmpd="sng">
            <a:solidFill>
              <a:srgbClr val="7030A0"/>
            </a:solidFill>
            <a:prstDash val="solid"/>
            <a:miter lim="800000"/>
            <a:headEnd type="none" w="sm" len="sm"/>
            <a:tailEnd type="none" w="sm" len="sm"/>
          </a:ln>
        </p:spPr>
      </p:cxnSp>
      <p:sp>
        <p:nvSpPr>
          <p:cNvPr id="275" name="Google Shape;275;p26"/>
          <p:cNvSpPr txBox="1"/>
          <p:nvPr/>
        </p:nvSpPr>
        <p:spPr>
          <a:xfrm>
            <a:off x="3864000" y="1332574"/>
            <a:ext cx="2617158" cy="1477287"/>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This should be the address of the site, not the sponsor! This is the</a:t>
            </a:r>
            <a:r>
              <a:rPr lang="en-US" sz="1800" dirty="0">
                <a:solidFill>
                  <a:schemeClr val="dk1"/>
                </a:solidFill>
                <a:latin typeface="Calibri"/>
                <a:ea typeface="Calibri"/>
                <a:cs typeface="Calibri"/>
                <a:sym typeface="Calibri"/>
              </a:rPr>
              <a:t> same</a:t>
            </a:r>
            <a:r>
              <a:rPr lang="en-US" sz="1800" b="0" i="0" u="none" strike="noStrike" cap="none" dirty="0">
                <a:solidFill>
                  <a:schemeClr val="dk1"/>
                </a:solidFill>
                <a:latin typeface="Calibri"/>
                <a:ea typeface="Calibri"/>
                <a:cs typeface="Calibri"/>
                <a:sym typeface="Calibri"/>
              </a:rPr>
              <a:t> address as listed in </a:t>
            </a:r>
            <a:r>
              <a:rPr lang="en-US" sz="1800" b="0" i="0" u="none" strike="noStrike" cap="none" dirty="0" err="1">
                <a:solidFill>
                  <a:schemeClr val="dk1"/>
                </a:solidFill>
                <a:latin typeface="Calibri"/>
                <a:ea typeface="Calibri"/>
                <a:cs typeface="Calibri"/>
                <a:sym typeface="Calibri"/>
              </a:rPr>
              <a:t>CNPweb</a:t>
            </a:r>
            <a:r>
              <a:rPr lang="en-US"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276" name="Google Shape;276;p26"/>
          <p:cNvSpPr/>
          <p:nvPr/>
        </p:nvSpPr>
        <p:spPr>
          <a:xfrm>
            <a:off x="7507242" y="3649805"/>
            <a:ext cx="3742386" cy="435494"/>
          </a:xfrm>
          <a:prstGeom prst="roundRect">
            <a:avLst>
              <a:gd name="adj" fmla="val 16667"/>
            </a:avLst>
          </a:prstGeom>
          <a:noFill/>
          <a:ln w="254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7" name="Google Shape;277;p26"/>
          <p:cNvCxnSpPr/>
          <p:nvPr/>
        </p:nvCxnSpPr>
        <p:spPr>
          <a:xfrm rot="10800000" flipH="1">
            <a:off x="9305958" y="2204864"/>
            <a:ext cx="144954" cy="1418004"/>
          </a:xfrm>
          <a:prstGeom prst="straightConnector1">
            <a:avLst/>
          </a:prstGeom>
          <a:noFill/>
          <a:ln w="25400" cap="flat" cmpd="sng">
            <a:solidFill>
              <a:srgbClr val="7030A0"/>
            </a:solidFill>
            <a:prstDash val="solid"/>
            <a:miter lim="800000"/>
            <a:headEnd type="none" w="sm" len="sm"/>
            <a:tailEnd type="none" w="sm" len="sm"/>
          </a:ln>
        </p:spPr>
      </p:cxnSp>
      <p:sp>
        <p:nvSpPr>
          <p:cNvPr id="278" name="Google Shape;278;p26"/>
          <p:cNvSpPr txBox="1"/>
          <p:nvPr/>
        </p:nvSpPr>
        <p:spPr>
          <a:xfrm>
            <a:off x="8777521" y="1284927"/>
            <a:ext cx="1654366" cy="923330"/>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Phone number for the site, not sponsor.</a:t>
            </a:r>
            <a:endParaRPr sz="1400" b="0" i="0" u="none" strike="noStrike" cap="none">
              <a:solidFill>
                <a:srgbClr val="000000"/>
              </a:solidFill>
              <a:latin typeface="Arial"/>
              <a:ea typeface="Arial"/>
              <a:cs typeface="Arial"/>
              <a:sym typeface="Arial"/>
            </a:endParaRPr>
          </a:p>
        </p:txBody>
      </p:sp>
      <p:sp>
        <p:nvSpPr>
          <p:cNvPr id="279" name="Google Shape;279;p26"/>
          <p:cNvSpPr/>
          <p:nvPr/>
        </p:nvSpPr>
        <p:spPr>
          <a:xfrm>
            <a:off x="863352" y="4163095"/>
            <a:ext cx="4352592" cy="435494"/>
          </a:xfrm>
          <a:prstGeom prst="roundRect">
            <a:avLst>
              <a:gd name="adj" fmla="val 16667"/>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80" name="Google Shape;280;p26"/>
          <p:cNvCxnSpPr/>
          <p:nvPr/>
        </p:nvCxnSpPr>
        <p:spPr>
          <a:xfrm rot="10800000" flipH="1">
            <a:off x="618186" y="4507606"/>
            <a:ext cx="245165" cy="951265"/>
          </a:xfrm>
          <a:prstGeom prst="straightConnector1">
            <a:avLst/>
          </a:prstGeom>
          <a:noFill/>
          <a:ln w="25400" cap="flat" cmpd="sng">
            <a:solidFill>
              <a:srgbClr val="00B050"/>
            </a:solidFill>
            <a:prstDash val="solid"/>
            <a:miter lim="800000"/>
            <a:headEnd type="none" w="sm" len="sm"/>
            <a:tailEnd type="none" w="sm" len="sm"/>
          </a:ln>
        </p:spPr>
      </p:cxnSp>
      <p:sp>
        <p:nvSpPr>
          <p:cNvPr id="281" name="Google Shape;281;p26"/>
          <p:cNvSpPr txBox="1"/>
          <p:nvPr/>
        </p:nvSpPr>
        <p:spPr>
          <a:xfrm>
            <a:off x="374772" y="5360652"/>
            <a:ext cx="3550200" cy="1477500"/>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site supervisor for the day must be listed. This person must be trained in Site Supervisor Responsibilities! A trained site supervisor must </a:t>
            </a:r>
            <a:r>
              <a:rPr lang="en-US" sz="1800">
                <a:solidFill>
                  <a:schemeClr val="dk1"/>
                </a:solidFill>
                <a:latin typeface="Calibri"/>
                <a:ea typeface="Calibri"/>
                <a:cs typeface="Calibri"/>
                <a:sym typeface="Calibri"/>
              </a:rPr>
              <a:t>always be present!</a:t>
            </a:r>
            <a:endParaRPr sz="1400" b="0" i="0" u="none" strike="noStrike" cap="none">
              <a:solidFill>
                <a:srgbClr val="000000"/>
              </a:solidFill>
              <a:latin typeface="Arial"/>
              <a:ea typeface="Arial"/>
              <a:cs typeface="Arial"/>
              <a:sym typeface="Arial"/>
            </a:endParaRPr>
          </a:p>
        </p:txBody>
      </p:sp>
      <p:sp>
        <p:nvSpPr>
          <p:cNvPr id="282" name="Google Shape;282;p26"/>
          <p:cNvSpPr/>
          <p:nvPr/>
        </p:nvSpPr>
        <p:spPr>
          <a:xfrm>
            <a:off x="6722772" y="4169520"/>
            <a:ext cx="4356781" cy="435494"/>
          </a:xfrm>
          <a:prstGeom prst="roundRect">
            <a:avLst>
              <a:gd name="adj" fmla="val 16667"/>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83" name="Google Shape;283;p26"/>
          <p:cNvCxnSpPr/>
          <p:nvPr/>
        </p:nvCxnSpPr>
        <p:spPr>
          <a:xfrm rot="10800000" flipH="1">
            <a:off x="10315977" y="4607402"/>
            <a:ext cx="115910" cy="1047092"/>
          </a:xfrm>
          <a:prstGeom prst="straightConnector1">
            <a:avLst/>
          </a:prstGeom>
          <a:noFill/>
          <a:ln w="25400" cap="flat" cmpd="sng">
            <a:solidFill>
              <a:srgbClr val="00B050"/>
            </a:solidFill>
            <a:prstDash val="solid"/>
            <a:miter lim="800000"/>
            <a:headEnd type="none" w="sm" len="sm"/>
            <a:tailEnd type="none" w="sm" len="sm"/>
          </a:ln>
        </p:spPr>
      </p:cxnSp>
      <p:sp>
        <p:nvSpPr>
          <p:cNvPr id="284" name="Google Shape;284;p26"/>
          <p:cNvSpPr txBox="1"/>
          <p:nvPr/>
        </p:nvSpPr>
        <p:spPr>
          <a:xfrm>
            <a:off x="8267028" y="5654494"/>
            <a:ext cx="3418602" cy="646331"/>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Delivery time and date are important to ensure food safety!! </a:t>
            </a:r>
            <a:endParaRPr sz="1400" b="0" i="0" u="none" strike="noStrike" cap="none">
              <a:solidFill>
                <a:srgbClr val="000000"/>
              </a:solidFill>
              <a:latin typeface="Arial"/>
              <a:ea typeface="Arial"/>
              <a:cs typeface="Arial"/>
              <a:sym typeface="Arial"/>
            </a:endParaRPr>
          </a:p>
        </p:txBody>
      </p:sp>
      <p:sp>
        <p:nvSpPr>
          <p:cNvPr id="285" name="Google Shape;285;p26"/>
          <p:cNvSpPr/>
          <p:nvPr/>
        </p:nvSpPr>
        <p:spPr>
          <a:xfrm>
            <a:off x="863351" y="4748346"/>
            <a:ext cx="8319285" cy="524908"/>
          </a:xfrm>
          <a:prstGeom prst="roundRect">
            <a:avLst>
              <a:gd name="adj" fmla="val 16667"/>
            </a:avLst>
          </a:prstGeom>
          <a:noFill/>
          <a:ln w="254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86" name="Google Shape;286;p26"/>
          <p:cNvCxnSpPr/>
          <p:nvPr/>
        </p:nvCxnSpPr>
        <p:spPr>
          <a:xfrm rot="10800000" flipH="1">
            <a:off x="6387921" y="5253734"/>
            <a:ext cx="24550" cy="258671"/>
          </a:xfrm>
          <a:prstGeom prst="straightConnector1">
            <a:avLst/>
          </a:prstGeom>
          <a:noFill/>
          <a:ln w="25400" cap="flat" cmpd="sng">
            <a:solidFill>
              <a:srgbClr val="00B0F0"/>
            </a:solidFill>
            <a:prstDash val="solid"/>
            <a:miter lim="800000"/>
            <a:headEnd type="none" w="sm" len="sm"/>
            <a:tailEnd type="none" w="sm" len="sm"/>
          </a:ln>
        </p:spPr>
      </p:cxnSp>
      <p:sp>
        <p:nvSpPr>
          <p:cNvPr id="287" name="Google Shape;287;p26"/>
          <p:cNvSpPr txBox="1"/>
          <p:nvPr/>
        </p:nvSpPr>
        <p:spPr>
          <a:xfrm>
            <a:off x="4080457" y="5499238"/>
            <a:ext cx="4031086" cy="1200329"/>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The number of meals available must be completed on a daily basis. If you claim more meals than the number here, the extra meals </a:t>
            </a:r>
            <a:r>
              <a:rPr lang="en-US" sz="1800" dirty="0">
                <a:solidFill>
                  <a:schemeClr val="dk1"/>
                </a:solidFill>
                <a:latin typeface="Calibri"/>
                <a:ea typeface="Calibri"/>
                <a:cs typeface="Calibri"/>
                <a:sym typeface="Calibri"/>
              </a:rPr>
              <a:t>may</a:t>
            </a:r>
            <a:r>
              <a:rPr lang="en-US" sz="1800" b="0" i="0" u="none" strike="noStrike" cap="none" dirty="0">
                <a:solidFill>
                  <a:schemeClr val="dk1"/>
                </a:solidFill>
                <a:latin typeface="Calibri"/>
                <a:ea typeface="Calibri"/>
                <a:cs typeface="Calibri"/>
                <a:sym typeface="Calibri"/>
              </a:rPr>
              <a:t> be disallowed by IDOE.</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15C7C94A-1E1E-0082-4F1B-C3CF6EE73F78}"/>
              </a:ext>
            </a:extLst>
          </p:cNvPr>
          <p:cNvSpPr txBox="1"/>
          <p:nvPr/>
        </p:nvSpPr>
        <p:spPr>
          <a:xfrm>
            <a:off x="10315977" y="4272430"/>
            <a:ext cx="665701" cy="307777"/>
          </a:xfrm>
          <a:prstGeom prst="rect">
            <a:avLst/>
          </a:prstGeom>
          <a:solidFill>
            <a:schemeClr val="bg1"/>
          </a:solidFill>
        </p:spPr>
        <p:txBody>
          <a:bodyPr wrap="square" rtlCol="0">
            <a:spAutoFit/>
          </a:bodyPr>
          <a:lstStyle/>
          <a:p>
            <a:r>
              <a:rPr lang="en-US" dirty="0"/>
              <a:t>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91"/>
        <p:cNvGrpSpPr/>
        <p:nvPr/>
      </p:nvGrpSpPr>
      <p:grpSpPr>
        <a:xfrm>
          <a:off x="0" y="0"/>
          <a:ext cx="0" cy="0"/>
          <a:chOff x="0" y="0"/>
          <a:chExt cx="0" cy="0"/>
        </a:xfrm>
      </p:grpSpPr>
      <p:sp>
        <p:nvSpPr>
          <p:cNvPr id="292" name="Google Shape;29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pic>
        <p:nvPicPr>
          <p:cNvPr id="293" name="Google Shape;293;p27"/>
          <p:cNvPicPr preferRelativeResize="0"/>
          <p:nvPr/>
        </p:nvPicPr>
        <p:blipFill rotWithShape="1">
          <a:blip r:embed="rId3">
            <a:alphaModFix/>
          </a:blip>
          <a:srcRect/>
          <a:stretch/>
        </p:blipFill>
        <p:spPr>
          <a:xfrm>
            <a:off x="838200" y="1859713"/>
            <a:ext cx="10534650" cy="3781425"/>
          </a:xfrm>
          <a:prstGeom prst="rect">
            <a:avLst/>
          </a:prstGeom>
          <a:noFill/>
          <a:ln>
            <a:noFill/>
          </a:ln>
        </p:spPr>
      </p:pic>
      <p:sp>
        <p:nvSpPr>
          <p:cNvPr id="294" name="Google Shape;294;p27"/>
          <p:cNvSpPr/>
          <p:nvPr/>
        </p:nvSpPr>
        <p:spPr>
          <a:xfrm>
            <a:off x="838200" y="2189237"/>
            <a:ext cx="5549721" cy="502276"/>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95" name="Google Shape;295;p27"/>
          <p:cNvCxnSpPr>
            <a:cxnSpLocks/>
          </p:cNvCxnSpPr>
          <p:nvPr/>
        </p:nvCxnSpPr>
        <p:spPr>
          <a:xfrm flipV="1">
            <a:off x="6387921" y="1778985"/>
            <a:ext cx="716263" cy="544102"/>
          </a:xfrm>
          <a:prstGeom prst="straightConnector1">
            <a:avLst/>
          </a:prstGeom>
          <a:noFill/>
          <a:ln w="25400" cap="flat" cmpd="sng">
            <a:solidFill>
              <a:srgbClr val="FF0000"/>
            </a:solidFill>
            <a:prstDash val="solid"/>
            <a:miter lim="800000"/>
            <a:headEnd type="none" w="sm" len="sm"/>
            <a:tailEnd type="none" w="sm" len="sm"/>
          </a:ln>
        </p:spPr>
      </p:cxnSp>
      <p:sp>
        <p:nvSpPr>
          <p:cNvPr id="296" name="Google Shape;296;p27"/>
          <p:cNvSpPr txBox="1"/>
          <p:nvPr/>
        </p:nvSpPr>
        <p:spPr>
          <a:xfrm>
            <a:off x="6892730" y="301698"/>
            <a:ext cx="4867422" cy="147728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dirty="0">
                <a:solidFill>
                  <a:schemeClr val="dk1"/>
                </a:solidFill>
                <a:latin typeface="Calibri"/>
                <a:ea typeface="Calibri"/>
                <a:cs typeface="Calibri"/>
                <a:sym typeface="Calibri"/>
              </a:rPr>
              <a:t>Only </a:t>
            </a:r>
            <a:r>
              <a:rPr lang="en-US" sz="1800" b="1" i="0" u="sng" strike="noStrike" cap="none" dirty="0">
                <a:solidFill>
                  <a:srgbClr val="FF0000"/>
                </a:solidFill>
                <a:latin typeface="Calibri"/>
                <a:ea typeface="Calibri"/>
                <a:cs typeface="Calibri"/>
                <a:sym typeface="Calibri"/>
              </a:rPr>
              <a:t>first</a:t>
            </a:r>
            <a:r>
              <a:rPr lang="en-US" sz="1800" b="1" i="0" u="sng" strike="noStrike" cap="none" dirty="0">
                <a:solidFill>
                  <a:schemeClr val="dk1"/>
                </a:solidFill>
                <a:latin typeface="Calibri"/>
                <a:ea typeface="Calibri"/>
                <a:cs typeface="Calibri"/>
                <a:sym typeface="Calibri"/>
              </a:rPr>
              <a:t> meals served to children are counted </a:t>
            </a:r>
            <a:r>
              <a:rPr lang="en-US" sz="1800" b="1" u="sng" dirty="0">
                <a:solidFill>
                  <a:schemeClr val="dk1"/>
                </a:solidFill>
                <a:latin typeface="Calibri"/>
                <a:ea typeface="Calibri"/>
                <a:cs typeface="Calibri"/>
                <a:sym typeface="Calibri"/>
              </a:rPr>
              <a:t>in this section</a:t>
            </a:r>
            <a:r>
              <a:rPr lang="en-US" sz="1800" b="1" i="0" strike="noStrike" cap="none"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Meals </a:t>
            </a:r>
            <a:r>
              <a:rPr lang="en-US" sz="1800" b="0" i="0" u="sng" strike="noStrike" cap="none" dirty="0">
                <a:solidFill>
                  <a:schemeClr val="dk1"/>
                </a:solidFill>
                <a:latin typeface="Calibri"/>
                <a:ea typeface="Calibri"/>
                <a:cs typeface="Calibri"/>
                <a:sym typeface="Calibri"/>
              </a:rPr>
              <a:t>must</a:t>
            </a:r>
            <a:r>
              <a:rPr lang="en-US" sz="1800" b="0" i="0" u="none" strike="noStrike" cap="none" dirty="0">
                <a:solidFill>
                  <a:schemeClr val="dk1"/>
                </a:solidFill>
                <a:latin typeface="Calibri"/>
                <a:ea typeface="Calibri"/>
                <a:cs typeface="Calibri"/>
                <a:sym typeface="Calibri"/>
              </a:rPr>
              <a:t> be counted individually. No lines through all the numbers, no circle of the final number! </a:t>
            </a:r>
            <a:r>
              <a:rPr lang="en-US" sz="1800" dirty="0">
                <a:solidFill>
                  <a:schemeClr val="dk1"/>
                </a:solidFill>
                <a:latin typeface="Calibri"/>
                <a:ea typeface="Calibri"/>
                <a:cs typeface="Calibri"/>
                <a:sym typeface="Calibri"/>
              </a:rPr>
              <a:t>E</a:t>
            </a:r>
            <a:r>
              <a:rPr lang="en-US" sz="1800" b="0" i="0" u="none" strike="noStrike" cap="none" dirty="0">
                <a:solidFill>
                  <a:schemeClr val="dk1"/>
                </a:solidFill>
                <a:latin typeface="Calibri"/>
                <a:ea typeface="Calibri"/>
                <a:cs typeface="Calibri"/>
                <a:sym typeface="Calibri"/>
              </a:rPr>
              <a:t>ach meal must be counted individually! </a:t>
            </a:r>
            <a:endParaRPr sz="1400" b="0" i="0" u="none" strike="noStrike" cap="none" dirty="0">
              <a:solidFill>
                <a:srgbClr val="000000"/>
              </a:solidFill>
              <a:latin typeface="Arial"/>
              <a:ea typeface="Arial"/>
              <a:cs typeface="Arial"/>
              <a:sym typeface="Arial"/>
            </a:endParaRPr>
          </a:p>
        </p:txBody>
      </p:sp>
      <p:sp>
        <p:nvSpPr>
          <p:cNvPr id="297" name="Google Shape;297;p27"/>
          <p:cNvSpPr/>
          <p:nvPr/>
        </p:nvSpPr>
        <p:spPr>
          <a:xfrm>
            <a:off x="7395576" y="5042062"/>
            <a:ext cx="3334044" cy="540659"/>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98" name="Google Shape;298;p27"/>
          <p:cNvCxnSpPr/>
          <p:nvPr/>
        </p:nvCxnSpPr>
        <p:spPr>
          <a:xfrm rot="10800000" flipH="1">
            <a:off x="7104185" y="5582721"/>
            <a:ext cx="450166" cy="167610"/>
          </a:xfrm>
          <a:prstGeom prst="straightConnector1">
            <a:avLst/>
          </a:prstGeom>
          <a:noFill/>
          <a:ln w="25400" cap="flat" cmpd="sng">
            <a:solidFill>
              <a:srgbClr val="FF0000"/>
            </a:solidFill>
            <a:prstDash val="solid"/>
            <a:miter lim="800000"/>
            <a:headEnd type="none" w="sm" len="sm"/>
            <a:tailEnd type="none" w="sm" len="sm"/>
          </a:ln>
        </p:spPr>
      </p:cxnSp>
      <p:sp>
        <p:nvSpPr>
          <p:cNvPr id="299" name="Google Shape;299;p27"/>
          <p:cNvSpPr txBox="1"/>
          <p:nvPr/>
        </p:nvSpPr>
        <p:spPr>
          <a:xfrm>
            <a:off x="3008141" y="5750331"/>
            <a:ext cx="4546210" cy="92333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total number of meals served must be included </a:t>
            </a:r>
            <a:r>
              <a:rPr lang="en-US" sz="1800" b="0" i="0" u="sng" strike="noStrike" cap="none">
                <a:solidFill>
                  <a:schemeClr val="dk1"/>
                </a:solidFill>
                <a:latin typeface="Calibri"/>
                <a:ea typeface="Calibri"/>
                <a:cs typeface="Calibri"/>
                <a:sym typeface="Calibri"/>
              </a:rPr>
              <a:t>and</a:t>
            </a:r>
            <a:r>
              <a:rPr lang="en-US" sz="1800" b="0" i="0" u="none" strike="noStrike" cap="none">
                <a:solidFill>
                  <a:schemeClr val="dk1"/>
                </a:solidFill>
                <a:latin typeface="Calibri"/>
                <a:ea typeface="Calibri"/>
                <a:cs typeface="Calibri"/>
                <a:sym typeface="Calibri"/>
              </a:rPr>
              <a:t> match the number of individual meal count marks!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03"/>
        <p:cNvGrpSpPr/>
        <p:nvPr/>
      </p:nvGrpSpPr>
      <p:grpSpPr>
        <a:xfrm>
          <a:off x="0" y="0"/>
          <a:ext cx="0" cy="0"/>
          <a:chOff x="0" y="0"/>
          <a:chExt cx="0" cy="0"/>
        </a:xfrm>
      </p:grpSpPr>
      <p:pic>
        <p:nvPicPr>
          <p:cNvPr id="304" name="Google Shape;304;p28"/>
          <p:cNvPicPr preferRelativeResize="0"/>
          <p:nvPr/>
        </p:nvPicPr>
        <p:blipFill rotWithShape="1">
          <a:blip r:embed="rId3">
            <a:alphaModFix/>
          </a:blip>
          <a:srcRect/>
          <a:stretch/>
        </p:blipFill>
        <p:spPr>
          <a:xfrm>
            <a:off x="790575" y="1871003"/>
            <a:ext cx="10563225" cy="3819525"/>
          </a:xfrm>
          <a:prstGeom prst="rect">
            <a:avLst/>
          </a:prstGeom>
          <a:noFill/>
          <a:ln>
            <a:noFill/>
          </a:ln>
        </p:spPr>
      </p:pic>
      <p:sp>
        <p:nvSpPr>
          <p:cNvPr id="305" name="Google Shape;305;p28"/>
          <p:cNvSpPr txBox="1">
            <a:spLocks noGrp="1"/>
          </p:cNvSpPr>
          <p:nvPr>
            <p:ph type="title"/>
          </p:nvPr>
        </p:nvSpPr>
        <p:spPr>
          <a:xfrm>
            <a:off x="418294" y="-11009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sp>
        <p:nvSpPr>
          <p:cNvPr id="306" name="Google Shape;306;p28"/>
          <p:cNvSpPr/>
          <p:nvPr/>
        </p:nvSpPr>
        <p:spPr>
          <a:xfrm>
            <a:off x="838200" y="1876351"/>
            <a:ext cx="3270006" cy="1763298"/>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07" name="Google Shape;307;p28"/>
          <p:cNvCxnSpPr/>
          <p:nvPr/>
        </p:nvCxnSpPr>
        <p:spPr>
          <a:xfrm rot="10800000" flipH="1">
            <a:off x="2667880" y="1707322"/>
            <a:ext cx="1021080" cy="180316"/>
          </a:xfrm>
          <a:prstGeom prst="straightConnector1">
            <a:avLst/>
          </a:prstGeom>
          <a:noFill/>
          <a:ln w="25400" cap="flat" cmpd="sng">
            <a:solidFill>
              <a:srgbClr val="FF0000"/>
            </a:solidFill>
            <a:prstDash val="solid"/>
            <a:miter lim="800000"/>
            <a:headEnd type="none" w="sm" len="sm"/>
            <a:tailEnd type="none" w="sm" len="sm"/>
          </a:ln>
        </p:spPr>
      </p:cxnSp>
      <p:sp>
        <p:nvSpPr>
          <p:cNvPr id="308" name="Google Shape;308;p28"/>
          <p:cNvSpPr txBox="1"/>
          <p:nvPr/>
        </p:nvSpPr>
        <p:spPr>
          <a:xfrm>
            <a:off x="3688960" y="843966"/>
            <a:ext cx="4290718" cy="92333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Individual meal counting is still required. All these must be complete meals, not </a:t>
            </a:r>
            <a:r>
              <a:rPr lang="en-US" sz="1800" dirty="0">
                <a:solidFill>
                  <a:schemeClr val="dk1"/>
                </a:solidFill>
                <a:latin typeface="Calibri"/>
                <a:ea typeface="Calibri"/>
                <a:cs typeface="Calibri"/>
                <a:sym typeface="Calibri"/>
              </a:rPr>
              <a:t>just</a:t>
            </a:r>
            <a:r>
              <a:rPr lang="en-US" sz="1800" b="0" i="0" u="none" strike="noStrike" cap="none" dirty="0">
                <a:solidFill>
                  <a:schemeClr val="dk1"/>
                </a:solidFill>
                <a:latin typeface="Calibri"/>
                <a:ea typeface="Calibri"/>
                <a:cs typeface="Calibri"/>
                <a:sym typeface="Calibri"/>
              </a:rPr>
              <a:t> one component or leftovers.</a:t>
            </a:r>
            <a:endParaRPr sz="1400" b="0" i="0" u="none" strike="noStrike" cap="none" dirty="0">
              <a:solidFill>
                <a:srgbClr val="000000"/>
              </a:solidFill>
              <a:latin typeface="Arial"/>
              <a:ea typeface="Arial"/>
              <a:cs typeface="Arial"/>
              <a:sym typeface="Arial"/>
            </a:endParaRPr>
          </a:p>
        </p:txBody>
      </p:sp>
      <p:sp>
        <p:nvSpPr>
          <p:cNvPr id="309" name="Google Shape;309;p28"/>
          <p:cNvSpPr/>
          <p:nvPr/>
        </p:nvSpPr>
        <p:spPr>
          <a:xfrm>
            <a:off x="6096000" y="1871003"/>
            <a:ext cx="5140862" cy="1763298"/>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10" name="Google Shape;310;p28"/>
          <p:cNvCxnSpPr>
            <a:cxnSpLocks/>
          </p:cNvCxnSpPr>
          <p:nvPr/>
        </p:nvCxnSpPr>
        <p:spPr>
          <a:xfrm flipH="1" flipV="1">
            <a:off x="9206144" y="1490297"/>
            <a:ext cx="181476" cy="362020"/>
          </a:xfrm>
          <a:prstGeom prst="straightConnector1">
            <a:avLst/>
          </a:prstGeom>
          <a:noFill/>
          <a:ln w="25400" cap="flat" cmpd="sng">
            <a:solidFill>
              <a:srgbClr val="FF0000"/>
            </a:solidFill>
            <a:prstDash val="solid"/>
            <a:miter lim="800000"/>
            <a:headEnd type="none" w="sm" len="sm"/>
            <a:tailEnd type="none" w="sm" len="sm"/>
          </a:ln>
        </p:spPr>
      </p:cxnSp>
      <p:sp>
        <p:nvSpPr>
          <p:cNvPr id="311" name="Google Shape;311;p28"/>
          <p:cNvSpPr txBox="1"/>
          <p:nvPr/>
        </p:nvSpPr>
        <p:spPr>
          <a:xfrm>
            <a:off x="8119221" y="843966"/>
            <a:ext cx="2954216" cy="64633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Totals matching the meal counts must be listed.</a:t>
            </a:r>
            <a:endParaRPr sz="1400" b="0" i="0" u="none" strike="noStrike" cap="none">
              <a:solidFill>
                <a:srgbClr val="000000"/>
              </a:solidFill>
              <a:latin typeface="Arial"/>
              <a:ea typeface="Arial"/>
              <a:cs typeface="Arial"/>
              <a:sym typeface="Arial"/>
            </a:endParaRPr>
          </a:p>
        </p:txBody>
      </p:sp>
      <p:sp>
        <p:nvSpPr>
          <p:cNvPr id="312" name="Google Shape;312;p28"/>
          <p:cNvSpPr/>
          <p:nvPr/>
        </p:nvSpPr>
        <p:spPr>
          <a:xfrm>
            <a:off x="9361976" y="3634301"/>
            <a:ext cx="1442012" cy="1809896"/>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13" name="Google Shape;313;p28"/>
          <p:cNvCxnSpPr/>
          <p:nvPr/>
        </p:nvCxnSpPr>
        <p:spPr>
          <a:xfrm flipH="1">
            <a:off x="4625926" y="4937760"/>
            <a:ext cx="4736050" cy="1127503"/>
          </a:xfrm>
          <a:prstGeom prst="straightConnector1">
            <a:avLst/>
          </a:prstGeom>
          <a:noFill/>
          <a:ln w="25400" cap="flat" cmpd="sng">
            <a:solidFill>
              <a:srgbClr val="FF0000"/>
            </a:solidFill>
            <a:prstDash val="solid"/>
            <a:miter lim="800000"/>
            <a:headEnd type="none" w="sm" len="sm"/>
            <a:tailEnd type="none" w="sm" len="sm"/>
          </a:ln>
        </p:spPr>
      </p:cxnSp>
      <p:sp>
        <p:nvSpPr>
          <p:cNvPr id="314" name="Google Shape;314;p28"/>
          <p:cNvSpPr txBox="1"/>
          <p:nvPr/>
        </p:nvSpPr>
        <p:spPr>
          <a:xfrm>
            <a:off x="1060498" y="5870843"/>
            <a:ext cx="3565428" cy="92333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Total all meals served and left over meals and add to get the number of meals available for the day.</a:t>
            </a:r>
            <a:endParaRPr sz="1400" b="0" i="0" u="none" strike="noStrike" cap="none">
              <a:solidFill>
                <a:srgbClr val="000000"/>
              </a:solidFill>
              <a:latin typeface="Arial"/>
              <a:ea typeface="Arial"/>
              <a:cs typeface="Arial"/>
              <a:sym typeface="Arial"/>
            </a:endParaRPr>
          </a:p>
        </p:txBody>
      </p:sp>
      <p:sp>
        <p:nvSpPr>
          <p:cNvPr id="315" name="Google Shape;315;p28"/>
          <p:cNvSpPr/>
          <p:nvPr/>
        </p:nvSpPr>
        <p:spPr>
          <a:xfrm>
            <a:off x="7841346" y="5438502"/>
            <a:ext cx="3092548" cy="292929"/>
          </a:xfrm>
          <a:prstGeom prst="roundRect">
            <a:avLst>
              <a:gd name="adj" fmla="val 16667"/>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16" name="Google Shape;316;p28"/>
          <p:cNvCxnSpPr/>
          <p:nvPr/>
        </p:nvCxnSpPr>
        <p:spPr>
          <a:xfrm>
            <a:off x="8356210" y="5731431"/>
            <a:ext cx="105067" cy="188900"/>
          </a:xfrm>
          <a:prstGeom prst="straightConnector1">
            <a:avLst/>
          </a:prstGeom>
          <a:noFill/>
          <a:ln w="25400" cap="flat" cmpd="sng">
            <a:solidFill>
              <a:srgbClr val="00B050"/>
            </a:solidFill>
            <a:prstDash val="solid"/>
            <a:miter lim="800000"/>
            <a:headEnd type="none" w="sm" len="sm"/>
            <a:tailEnd type="none" w="sm" len="sm"/>
          </a:ln>
        </p:spPr>
      </p:cxnSp>
      <p:sp>
        <p:nvSpPr>
          <p:cNvPr id="317" name="Google Shape;317;p28"/>
          <p:cNvSpPr txBox="1"/>
          <p:nvPr/>
        </p:nvSpPr>
        <p:spPr>
          <a:xfrm>
            <a:off x="8356210" y="5877918"/>
            <a:ext cx="3565428" cy="923330"/>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This total should be the number of meals you listed as available for the day!!!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21"/>
        <p:cNvGrpSpPr/>
        <p:nvPr/>
      </p:nvGrpSpPr>
      <p:grpSpPr>
        <a:xfrm>
          <a:off x="0" y="0"/>
          <a:ext cx="0" cy="0"/>
          <a:chOff x="0" y="0"/>
          <a:chExt cx="0" cy="0"/>
        </a:xfrm>
      </p:grpSpPr>
      <p:sp>
        <p:nvSpPr>
          <p:cNvPr id="322" name="Google Shape;3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pic>
        <p:nvPicPr>
          <p:cNvPr id="323" name="Google Shape;323;p29"/>
          <p:cNvPicPr preferRelativeResize="0"/>
          <p:nvPr/>
        </p:nvPicPr>
        <p:blipFill rotWithShape="1">
          <a:blip r:embed="rId3">
            <a:alphaModFix/>
          </a:blip>
          <a:srcRect/>
          <a:stretch/>
        </p:blipFill>
        <p:spPr>
          <a:xfrm>
            <a:off x="838200" y="2561126"/>
            <a:ext cx="10534650" cy="1876425"/>
          </a:xfrm>
          <a:prstGeom prst="rect">
            <a:avLst/>
          </a:prstGeom>
          <a:noFill/>
          <a:ln>
            <a:noFill/>
          </a:ln>
        </p:spPr>
      </p:pic>
      <p:sp>
        <p:nvSpPr>
          <p:cNvPr id="324" name="Google Shape;324;p29"/>
          <p:cNvSpPr/>
          <p:nvPr/>
        </p:nvSpPr>
        <p:spPr>
          <a:xfrm>
            <a:off x="838200" y="2561126"/>
            <a:ext cx="6716151" cy="575969"/>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25" name="Google Shape;325;p29"/>
          <p:cNvCxnSpPr/>
          <p:nvPr/>
        </p:nvCxnSpPr>
        <p:spPr>
          <a:xfrm rot="10800000" flipH="1">
            <a:off x="4065563" y="2053883"/>
            <a:ext cx="422031" cy="507243"/>
          </a:xfrm>
          <a:prstGeom prst="straightConnector1">
            <a:avLst/>
          </a:prstGeom>
          <a:noFill/>
          <a:ln w="25400" cap="flat" cmpd="sng">
            <a:solidFill>
              <a:srgbClr val="FF0000"/>
            </a:solidFill>
            <a:prstDash val="solid"/>
            <a:miter lim="800000"/>
            <a:headEnd type="none" w="sm" len="sm"/>
            <a:tailEnd type="none" w="sm" len="sm"/>
          </a:ln>
        </p:spPr>
      </p:cxnSp>
      <p:sp>
        <p:nvSpPr>
          <p:cNvPr id="326" name="Google Shape;326;p29"/>
          <p:cNvSpPr txBox="1"/>
          <p:nvPr/>
        </p:nvSpPr>
        <p:spPr>
          <a:xfrm>
            <a:off x="4487594" y="1304526"/>
            <a:ext cx="7230794" cy="1200329"/>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Count meals here if: you served all available meals prior to the end of the meal service time and there are additional children requesting a meal. Count the total number of kids up to the end of the approved meal service time.</a:t>
            </a:r>
            <a:endParaRPr sz="1400" b="0" i="0" u="none" strike="noStrike" cap="none">
              <a:solidFill>
                <a:srgbClr val="000000"/>
              </a:solidFill>
              <a:latin typeface="Arial"/>
              <a:ea typeface="Arial"/>
              <a:cs typeface="Arial"/>
              <a:sym typeface="Arial"/>
            </a:endParaRPr>
          </a:p>
        </p:txBody>
      </p:sp>
      <p:sp>
        <p:nvSpPr>
          <p:cNvPr id="327" name="Google Shape;327;p29"/>
          <p:cNvSpPr/>
          <p:nvPr/>
        </p:nvSpPr>
        <p:spPr>
          <a:xfrm>
            <a:off x="838200" y="3249637"/>
            <a:ext cx="10303412" cy="1026941"/>
          </a:xfrm>
          <a:prstGeom prst="roundRect">
            <a:avLst>
              <a:gd name="adj" fmla="val 16667"/>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28" name="Google Shape;328;p29"/>
          <p:cNvCxnSpPr/>
          <p:nvPr/>
        </p:nvCxnSpPr>
        <p:spPr>
          <a:xfrm rot="10800000" flipH="1">
            <a:off x="4487594" y="4264417"/>
            <a:ext cx="239151" cy="700672"/>
          </a:xfrm>
          <a:prstGeom prst="straightConnector1">
            <a:avLst/>
          </a:prstGeom>
          <a:noFill/>
          <a:ln w="25400" cap="flat" cmpd="sng">
            <a:solidFill>
              <a:srgbClr val="00B050"/>
            </a:solidFill>
            <a:prstDash val="solid"/>
            <a:miter lim="800000"/>
            <a:headEnd type="none" w="sm" len="sm"/>
            <a:tailEnd type="none" w="sm" len="sm"/>
          </a:ln>
        </p:spPr>
      </p:cxnSp>
      <p:sp>
        <p:nvSpPr>
          <p:cNvPr id="329" name="Google Shape;329;p29"/>
          <p:cNvSpPr txBox="1"/>
          <p:nvPr/>
        </p:nvSpPr>
        <p:spPr>
          <a:xfrm>
            <a:off x="2374509" y="4965089"/>
            <a:ext cx="7230794" cy="1477328"/>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Signature and Date are REQUIRED. </a:t>
            </a:r>
            <a:r>
              <a:rPr lang="en-US" sz="1800" b="0" i="0" u="none" strike="noStrike" cap="none">
                <a:solidFill>
                  <a:schemeClr val="dk1"/>
                </a:solidFill>
                <a:latin typeface="Calibri"/>
                <a:ea typeface="Calibri"/>
                <a:cs typeface="Calibri"/>
                <a:sym typeface="Calibri"/>
              </a:rPr>
              <a:t>The form should be signed by the person counting meals on the day of meal service. The person counting meals should not sign to site supervisor’s name in this line, they should sign their name on the line. The sponsor may require the site supervisor to also sign off of the meal count form if they desire.  </a:t>
            </a: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734595DD-07FA-8C61-FB7B-62AFD1E2871B}"/>
              </a:ext>
            </a:extLst>
          </p:cNvPr>
          <p:cNvSpPr txBox="1"/>
          <p:nvPr/>
        </p:nvSpPr>
        <p:spPr>
          <a:xfrm>
            <a:off x="6818051" y="3499338"/>
            <a:ext cx="1784411" cy="523220"/>
          </a:xfrm>
          <a:prstGeom prst="rect">
            <a:avLst/>
          </a:prstGeom>
          <a:solidFill>
            <a:schemeClr val="bg1"/>
          </a:solidFill>
        </p:spPr>
        <p:txBody>
          <a:bodyPr wrap="square" rtlCol="0">
            <a:spAutoFit/>
          </a:bodyPr>
          <a:lstStyle/>
          <a:p>
            <a:r>
              <a:rPr lang="en-US" dirty="0"/>
              <a:t> </a:t>
            </a:r>
          </a:p>
          <a:p>
            <a:r>
              <a:rPr lang="en-US" dirty="0"/>
              <a:t>    6/14/2024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33"/>
        <p:cNvGrpSpPr/>
        <p:nvPr/>
      </p:nvGrpSpPr>
      <p:grpSpPr>
        <a:xfrm>
          <a:off x="0" y="0"/>
          <a:ext cx="0" cy="0"/>
          <a:chOff x="0" y="0"/>
          <a:chExt cx="0" cy="0"/>
        </a:xfrm>
      </p:grpSpPr>
      <p:sp>
        <p:nvSpPr>
          <p:cNvPr id="334" name="Google Shape;33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sp>
        <p:nvSpPr>
          <p:cNvPr id="335" name="Google Shape;335;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Meals will be disallowed by the IDOE if meal count records are not complete. Examples of disallowances may include:</a:t>
            </a:r>
            <a:endParaRPr dirty="0"/>
          </a:p>
          <a:p>
            <a:pPr marL="228600" lvl="0" indent="-228600" algn="l" rtl="0">
              <a:lnSpc>
                <a:spcPct val="90000"/>
              </a:lnSpc>
              <a:spcBef>
                <a:spcPts val="1000"/>
              </a:spcBef>
              <a:spcAft>
                <a:spcPts val="0"/>
              </a:spcAft>
              <a:buClr>
                <a:schemeClr val="dk1"/>
              </a:buClr>
              <a:buSzPts val="2800"/>
              <a:buChar char="•"/>
            </a:pPr>
            <a:r>
              <a:rPr lang="en-US" dirty="0"/>
              <a:t>Meals are not counted individually: one line through many numbers or one mark on the final meal count would indicate meals are not marked individually</a:t>
            </a:r>
            <a:endParaRPr dirty="0"/>
          </a:p>
          <a:p>
            <a:pPr marL="228600" lvl="0" indent="-228600" algn="l" rtl="0">
              <a:lnSpc>
                <a:spcPct val="90000"/>
              </a:lnSpc>
              <a:spcBef>
                <a:spcPts val="1000"/>
              </a:spcBef>
              <a:spcAft>
                <a:spcPts val="0"/>
              </a:spcAft>
              <a:buClr>
                <a:schemeClr val="dk1"/>
              </a:buClr>
              <a:buSzPts val="2800"/>
              <a:buChar char="•"/>
            </a:pPr>
            <a:r>
              <a:rPr lang="en-US" dirty="0"/>
              <a:t>Missing required information such as total number of meals available, not dated or missing signature</a:t>
            </a:r>
            <a:endParaRPr dirty="0"/>
          </a:p>
          <a:p>
            <a:pPr marL="228600" lvl="0" indent="-228600" algn="l" rtl="0">
              <a:lnSpc>
                <a:spcPct val="90000"/>
              </a:lnSpc>
              <a:spcBef>
                <a:spcPts val="1000"/>
              </a:spcBef>
              <a:spcAft>
                <a:spcPts val="0"/>
              </a:spcAft>
              <a:buClr>
                <a:schemeClr val="dk1"/>
              </a:buClr>
              <a:buSzPts val="2800"/>
              <a:buChar char="•"/>
            </a:pPr>
            <a:r>
              <a:rPr lang="en-US" dirty="0"/>
              <a:t>More meals were claimed than the number of meals available</a:t>
            </a:r>
            <a:endParaRPr dirty="0"/>
          </a:p>
          <a:p>
            <a:pPr marL="228600" lvl="0" indent="-228600" algn="l" rtl="0">
              <a:lnSpc>
                <a:spcPct val="90000"/>
              </a:lnSpc>
              <a:spcBef>
                <a:spcPts val="1000"/>
              </a:spcBef>
              <a:spcAft>
                <a:spcPts val="0"/>
              </a:spcAft>
              <a:buClr>
                <a:schemeClr val="dk1"/>
              </a:buClr>
              <a:buSzPts val="2800"/>
              <a:buChar char="•"/>
            </a:pPr>
            <a:r>
              <a:rPr lang="en-US" dirty="0"/>
              <a:t>Exact same meal counts repeat daily with no variation</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336" name="Google Shape;336;p30" descr="Image result for red x"/>
          <p:cNvPicPr preferRelativeResize="0"/>
          <p:nvPr/>
        </p:nvPicPr>
        <p:blipFill rotWithShape="1">
          <a:blip r:embed="rId3">
            <a:alphaModFix/>
          </a:blip>
          <a:srcRect/>
          <a:stretch/>
        </p:blipFill>
        <p:spPr>
          <a:xfrm>
            <a:off x="10052539" y="4950069"/>
            <a:ext cx="1837041" cy="18370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08"/>
        <p:cNvGrpSpPr/>
        <p:nvPr/>
      </p:nvGrpSpPr>
      <p:grpSpPr>
        <a:xfrm>
          <a:off x="0" y="0"/>
          <a:ext cx="0" cy="0"/>
          <a:chOff x="0" y="0"/>
          <a:chExt cx="0" cy="0"/>
        </a:xfrm>
      </p:grpSpPr>
      <p:sp>
        <p:nvSpPr>
          <p:cNvPr id="109" name="Google Shape;109;g1257ab86530_1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Training includes four separate sessions:</a:t>
            </a:r>
            <a:endParaRPr dirty="0"/>
          </a:p>
        </p:txBody>
      </p:sp>
      <p:sp>
        <p:nvSpPr>
          <p:cNvPr id="110" name="Google Shape;110;g1257ab86530_1_6"/>
          <p:cNvSpPr txBox="1">
            <a:spLocks noGrp="1"/>
          </p:cNvSpPr>
          <p:nvPr>
            <p:ph type="body" idx="1"/>
          </p:nvPr>
        </p:nvSpPr>
        <p:spPr>
          <a:xfrm>
            <a:off x="838200" y="1618891"/>
            <a:ext cx="10515600" cy="4351200"/>
          </a:xfrm>
          <a:prstGeom prst="rect">
            <a:avLst/>
          </a:prstGeom>
          <a:solidFill>
            <a:schemeClr val="bg2">
              <a:lumMod val="40000"/>
              <a:lumOff val="60000"/>
            </a:schemeClr>
          </a:solidFill>
        </p:spPr>
        <p:txBody>
          <a:bodyPr spcFirstLastPara="1" wrap="square" lIns="91425" tIns="45700" rIns="91425" bIns="45700" anchor="t" anchorCtr="0">
            <a:normAutofit fontScale="92500" lnSpcReduction="20000"/>
          </a:bodyPr>
          <a:lstStyle/>
          <a:p>
            <a:pPr marL="0" lvl="0" indent="0" rtl="0">
              <a:spcBef>
                <a:spcPts val="1000"/>
              </a:spcBef>
              <a:spcAft>
                <a:spcPts val="0"/>
              </a:spcAft>
              <a:buClr>
                <a:schemeClr val="dk1"/>
              </a:buClr>
              <a:buSzPts val="1100"/>
              <a:buFont typeface="Arial"/>
              <a:buNone/>
            </a:pPr>
            <a:r>
              <a:rPr lang="en-US" sz="3600" b="1" dirty="0"/>
              <a:t>1. </a:t>
            </a:r>
            <a:r>
              <a:rPr lang="en-US" sz="3600" b="1" dirty="0">
                <a:solidFill>
                  <a:schemeClr val="accent6">
                    <a:lumMod val="20000"/>
                    <a:lumOff val="80000"/>
                  </a:schemeClr>
                </a:solidFill>
              </a:rPr>
              <a:t>Site Staff Training</a:t>
            </a:r>
            <a:endParaRPr sz="3600" b="1" dirty="0">
              <a:solidFill>
                <a:schemeClr val="accent6">
                  <a:lumMod val="20000"/>
                  <a:lumOff val="80000"/>
                </a:schemeClr>
              </a:solidFill>
            </a:endParaRPr>
          </a:p>
          <a:p>
            <a:pPr marL="0" lvl="0" indent="0" rtl="0">
              <a:spcBef>
                <a:spcPts val="1000"/>
              </a:spcBef>
              <a:spcAft>
                <a:spcPts val="0"/>
              </a:spcAft>
              <a:buClr>
                <a:schemeClr val="dk1"/>
              </a:buClr>
              <a:buSzPts val="1100"/>
              <a:buFont typeface="Arial"/>
              <a:buNone/>
            </a:pPr>
            <a:r>
              <a:rPr lang="en-US" sz="3600" b="1" dirty="0"/>
              <a:t>2. </a:t>
            </a:r>
            <a:r>
              <a:rPr lang="en-US" sz="3600" b="1" dirty="0">
                <a:solidFill>
                  <a:schemeClr val="bg1">
                    <a:lumMod val="85000"/>
                  </a:schemeClr>
                </a:solidFill>
              </a:rPr>
              <a:t>Site Supervisors* </a:t>
            </a:r>
          </a:p>
          <a:p>
            <a:pPr marL="0" lvl="0" indent="0" rtl="0">
              <a:spcBef>
                <a:spcPts val="1000"/>
              </a:spcBef>
              <a:spcAft>
                <a:spcPts val="0"/>
              </a:spcAft>
              <a:buClr>
                <a:schemeClr val="dk1"/>
              </a:buClr>
              <a:buSzPts val="1100"/>
              <a:buFont typeface="Arial"/>
              <a:buNone/>
            </a:pPr>
            <a:r>
              <a:rPr lang="en-US" sz="3600" b="1" dirty="0"/>
              <a:t>3. </a:t>
            </a:r>
            <a:r>
              <a:rPr lang="en-US" sz="3600" b="1" dirty="0">
                <a:solidFill>
                  <a:schemeClr val="accent4">
                    <a:lumMod val="20000"/>
                    <a:lumOff val="80000"/>
                  </a:schemeClr>
                </a:solidFill>
              </a:rPr>
              <a:t>Site Monitors**</a:t>
            </a:r>
          </a:p>
          <a:p>
            <a:pPr marL="0" lvl="0" indent="0" rtl="0">
              <a:spcBef>
                <a:spcPts val="1000"/>
              </a:spcBef>
              <a:spcAft>
                <a:spcPts val="0"/>
              </a:spcAft>
              <a:buNone/>
            </a:pPr>
            <a:r>
              <a:rPr lang="en-US" sz="3600" b="1" dirty="0">
                <a:solidFill>
                  <a:schemeClr val="tx1"/>
                </a:solidFill>
              </a:rPr>
              <a:t>4.</a:t>
            </a:r>
            <a:r>
              <a:rPr lang="en-US" sz="3600" b="1" dirty="0">
                <a:solidFill>
                  <a:schemeClr val="accent4">
                    <a:lumMod val="20000"/>
                    <a:lumOff val="80000"/>
                  </a:schemeClr>
                </a:solidFill>
              </a:rPr>
              <a:t> </a:t>
            </a:r>
            <a:r>
              <a:rPr lang="en-US" sz="3600" b="1" dirty="0">
                <a:solidFill>
                  <a:schemeClr val="accent2">
                    <a:lumMod val="40000"/>
                    <a:lumOff val="60000"/>
                  </a:schemeClr>
                </a:solidFill>
              </a:rPr>
              <a:t>Non-Congregate Meal Service***</a:t>
            </a:r>
          </a:p>
          <a:p>
            <a:pPr marL="0" lvl="0" indent="0" algn="ctr" rtl="0">
              <a:spcBef>
                <a:spcPts val="1000"/>
              </a:spcBef>
              <a:spcAft>
                <a:spcPts val="0"/>
              </a:spcAft>
              <a:buNone/>
            </a:pPr>
            <a:r>
              <a:rPr lang="en-US" sz="2400" dirty="0"/>
              <a:t>Each session is divided by the different color of slides as shown above. </a:t>
            </a:r>
          </a:p>
          <a:p>
            <a:pPr marL="0" lvl="0" indent="0" algn="ctr" rtl="0">
              <a:spcBef>
                <a:spcPts val="1000"/>
              </a:spcBef>
              <a:spcAft>
                <a:spcPts val="0"/>
              </a:spcAft>
              <a:buNone/>
            </a:pPr>
            <a:r>
              <a:rPr lang="en-US" sz="2400" dirty="0"/>
              <a:t>When the color changes, you may be able to dismiss some of the attendees based on their job duties and training needs. </a:t>
            </a:r>
            <a:endParaRPr sz="2400" b="1" dirty="0"/>
          </a:p>
          <a:p>
            <a:pPr marL="0" lvl="0" indent="0" algn="l" rtl="0">
              <a:spcBef>
                <a:spcPts val="1000"/>
              </a:spcBef>
              <a:spcAft>
                <a:spcPts val="0"/>
              </a:spcAft>
              <a:buClr>
                <a:schemeClr val="dk1"/>
              </a:buClr>
              <a:buSzPts val="1100"/>
              <a:buFont typeface="Arial"/>
              <a:buNone/>
            </a:pPr>
            <a:endParaRPr sz="2400" b="1" dirty="0"/>
          </a:p>
          <a:p>
            <a:pPr marL="0" indent="0">
              <a:buNone/>
            </a:pPr>
            <a:r>
              <a:rPr lang="en-US" sz="1800" dirty="0"/>
              <a:t>*Site Supervisors should stay for the first 2 sessions</a:t>
            </a:r>
          </a:p>
          <a:p>
            <a:pPr marL="0" lvl="0" indent="0" algn="l" rtl="0">
              <a:spcBef>
                <a:spcPts val="1000"/>
              </a:spcBef>
              <a:spcAft>
                <a:spcPts val="0"/>
              </a:spcAft>
              <a:buNone/>
            </a:pPr>
            <a:r>
              <a:rPr lang="en-US" sz="1800" dirty="0"/>
              <a:t>**Site Monitors should complete the entire training </a:t>
            </a:r>
          </a:p>
          <a:p>
            <a:pPr marL="0" lvl="0" indent="0" algn="l" rtl="0">
              <a:spcBef>
                <a:spcPts val="1000"/>
              </a:spcBef>
              <a:spcAft>
                <a:spcPts val="0"/>
              </a:spcAft>
              <a:buNone/>
            </a:pPr>
            <a:r>
              <a:rPr lang="en-US" sz="1800" dirty="0"/>
              <a:t>*** Applicable only to approved sponsors in eligible rural areas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40"/>
        <p:cNvGrpSpPr/>
        <p:nvPr/>
      </p:nvGrpSpPr>
      <p:grpSpPr>
        <a:xfrm>
          <a:off x="0" y="0"/>
          <a:ext cx="0" cy="0"/>
          <a:chOff x="0" y="0"/>
          <a:chExt cx="0" cy="0"/>
        </a:xfrm>
      </p:grpSpPr>
      <p:sp>
        <p:nvSpPr>
          <p:cNvPr id="341" name="Google Shape;341;p31"/>
          <p:cNvSpPr/>
          <p:nvPr/>
        </p:nvSpPr>
        <p:spPr>
          <a:xfrm>
            <a:off x="-1" y="0"/>
            <a:ext cx="12188952" cy="6858000"/>
          </a:xfrm>
          <a:prstGeom prst="rect">
            <a:avLst/>
          </a:prstGeom>
          <a:solidFill>
            <a:srgbClr val="BBD6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p31"/>
          <p:cNvSpPr txBox="1">
            <a:spLocks noGrp="1"/>
          </p:cNvSpPr>
          <p:nvPr>
            <p:ph type="title"/>
          </p:nvPr>
        </p:nvSpPr>
        <p:spPr>
          <a:xfrm>
            <a:off x="6892119" y="891540"/>
            <a:ext cx="4589493" cy="15783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Meal Counting Questions? </a:t>
            </a:r>
            <a:endParaRPr/>
          </a:p>
        </p:txBody>
      </p:sp>
      <p:pic>
        <p:nvPicPr>
          <p:cNvPr id="343" name="Google Shape;343;p31" descr="Image result for question"/>
          <p:cNvPicPr preferRelativeResize="0"/>
          <p:nvPr/>
        </p:nvPicPr>
        <p:blipFill rotWithShape="1">
          <a:blip r:embed="rId3">
            <a:alphaModFix/>
          </a:blip>
          <a:srcRect l="5166" r="2376" b="-1"/>
          <a:stretch/>
        </p:blipFill>
        <p:spPr>
          <a:xfrm>
            <a:off x="1" y="10"/>
            <a:ext cx="6832674" cy="6857990"/>
          </a:xfrm>
          <a:custGeom>
            <a:avLst/>
            <a:gdLst/>
            <a:ahLst/>
            <a:cxnLst/>
            <a:rect l="l" t="t" r="r" b="b"/>
            <a:pathLst>
              <a:path w="6832674" h="6858000" extrusionOk="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a:noFill/>
          <a:ln>
            <a:noFill/>
          </a:ln>
        </p:spPr>
      </p:pic>
      <p:sp>
        <p:nvSpPr>
          <p:cNvPr id="344" name="Google Shape;344;p31"/>
          <p:cNvSpPr txBox="1">
            <a:spLocks noGrp="1"/>
          </p:cNvSpPr>
          <p:nvPr>
            <p:ph type="body" idx="1"/>
          </p:nvPr>
        </p:nvSpPr>
        <p:spPr>
          <a:xfrm>
            <a:off x="6892119" y="2630161"/>
            <a:ext cx="4589491" cy="33324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dirty="0"/>
              <a:t>Since this is a very important aspect of SFSP, please make sure you understand all the requirements. Ask questions! </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48"/>
        <p:cNvGrpSpPr/>
        <p:nvPr/>
      </p:nvGrpSpPr>
      <p:grpSpPr>
        <a:xfrm>
          <a:off x="0" y="0"/>
          <a:ext cx="0" cy="0"/>
          <a:chOff x="0" y="0"/>
          <a:chExt cx="0" cy="0"/>
        </a:xfrm>
      </p:grpSpPr>
      <p:sp>
        <p:nvSpPr>
          <p:cNvPr id="349" name="Google Shape;34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Food Safety</a:t>
            </a:r>
            <a:endParaRPr/>
          </a:p>
        </p:txBody>
      </p:sp>
      <p:sp>
        <p:nvSpPr>
          <p:cNvPr id="350" name="Google Shape;350;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It is critical that food is kept at food safe temperatures during the hot summer months. </a:t>
            </a:r>
            <a:endParaRPr dirty="0"/>
          </a:p>
          <a:p>
            <a:pPr marL="228600" lvl="0" indent="-228600" algn="l" rtl="0">
              <a:lnSpc>
                <a:spcPct val="90000"/>
              </a:lnSpc>
              <a:spcBef>
                <a:spcPts val="1000"/>
              </a:spcBef>
              <a:spcAft>
                <a:spcPts val="0"/>
              </a:spcAft>
              <a:buClr>
                <a:schemeClr val="dk1"/>
              </a:buClr>
              <a:buSzPts val="2800"/>
              <a:buChar char="•"/>
            </a:pPr>
            <a:r>
              <a:rPr lang="en-US" dirty="0"/>
              <a:t>Sites may utilize Time or Temperature Control</a:t>
            </a:r>
            <a:endParaRPr dirty="0"/>
          </a:p>
          <a:p>
            <a:pPr marL="228600" lvl="0" indent="-228600" algn="l" rtl="0">
              <a:lnSpc>
                <a:spcPct val="90000"/>
              </a:lnSpc>
              <a:spcBef>
                <a:spcPts val="1000"/>
              </a:spcBef>
              <a:spcAft>
                <a:spcPts val="0"/>
              </a:spcAft>
              <a:buClr>
                <a:schemeClr val="dk1"/>
              </a:buClr>
              <a:buSzPts val="2800"/>
              <a:buChar char="•"/>
            </a:pPr>
            <a:r>
              <a:rPr lang="en-US" dirty="0"/>
              <a:t>Whether using time or temperature to control bacteria growth, </a:t>
            </a:r>
            <a:r>
              <a:rPr lang="en-US" b="1" dirty="0"/>
              <a:t>documentation must be kept to demonstrate food safety practices</a:t>
            </a:r>
            <a:endParaRPr b="1" dirty="0"/>
          </a:p>
          <a:p>
            <a:pPr marL="228600" lvl="0" indent="-228600" algn="l" rtl="0">
              <a:lnSpc>
                <a:spcPct val="90000"/>
              </a:lnSpc>
              <a:spcBef>
                <a:spcPts val="1000"/>
              </a:spcBef>
              <a:spcAft>
                <a:spcPts val="0"/>
              </a:spcAft>
              <a:buClr>
                <a:schemeClr val="dk1"/>
              </a:buClr>
              <a:buSzPts val="2800"/>
              <a:buChar char="•"/>
            </a:pPr>
            <a:r>
              <a:rPr lang="en-US" dirty="0"/>
              <a:t>In the event of a food borne illness outbreak, the health department will ask to see documentation that proper food safety controls were put in place during the SFSP operation</a:t>
            </a:r>
            <a:endParaRPr dirty="0"/>
          </a:p>
        </p:txBody>
      </p:sp>
      <p:pic>
        <p:nvPicPr>
          <p:cNvPr id="351" name="Google Shape;351;p32" descr="Image result for food thermometer"/>
          <p:cNvPicPr preferRelativeResize="0"/>
          <p:nvPr/>
        </p:nvPicPr>
        <p:blipFill rotWithShape="1">
          <a:blip r:embed="rId3">
            <a:alphaModFix/>
          </a:blip>
          <a:srcRect/>
          <a:stretch/>
        </p:blipFill>
        <p:spPr>
          <a:xfrm>
            <a:off x="5083655" y="5402523"/>
            <a:ext cx="2024690" cy="134224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55"/>
        <p:cNvGrpSpPr/>
        <p:nvPr/>
      </p:nvGrpSpPr>
      <p:grpSpPr>
        <a:xfrm>
          <a:off x="0" y="0"/>
          <a:ext cx="0" cy="0"/>
          <a:chOff x="0" y="0"/>
          <a:chExt cx="0" cy="0"/>
        </a:xfrm>
      </p:grpSpPr>
      <p:sp>
        <p:nvSpPr>
          <p:cNvPr id="356" name="Google Shape;35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Food Safety</a:t>
            </a:r>
            <a:endParaRPr/>
          </a:p>
        </p:txBody>
      </p:sp>
      <p:sp>
        <p:nvSpPr>
          <p:cNvPr id="357" name="Google Shape;35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Time as a control:</a:t>
            </a:r>
            <a:endParaRPr dirty="0"/>
          </a:p>
          <a:p>
            <a:pPr marL="228600" lvl="0" indent="-228600" algn="l" rtl="0">
              <a:lnSpc>
                <a:spcPct val="90000"/>
              </a:lnSpc>
              <a:spcBef>
                <a:spcPts val="1000"/>
              </a:spcBef>
              <a:spcAft>
                <a:spcPts val="0"/>
              </a:spcAft>
              <a:buClr>
                <a:schemeClr val="dk1"/>
              </a:buClr>
              <a:buSzPts val="2800"/>
              <a:buChar char="•"/>
            </a:pPr>
            <a:r>
              <a:rPr lang="en-US" dirty="0"/>
              <a:t>When using time control, food may be taken out of temperature holding (hot or cold) for up to 4 hours prior to service. Once the 4 hour time limit has been reached, all food items must be discarded. </a:t>
            </a:r>
            <a:endParaRPr dirty="0"/>
          </a:p>
          <a:p>
            <a:pPr marL="228600" lvl="0" indent="-228600" algn="l" rtl="0">
              <a:lnSpc>
                <a:spcPct val="90000"/>
              </a:lnSpc>
              <a:spcBef>
                <a:spcPts val="1000"/>
              </a:spcBef>
              <a:spcAft>
                <a:spcPts val="0"/>
              </a:spcAft>
              <a:buClr>
                <a:schemeClr val="dk1"/>
              </a:buClr>
              <a:buSzPts val="2800"/>
              <a:buChar char="•"/>
            </a:pPr>
            <a:r>
              <a:rPr lang="en-US" dirty="0"/>
              <a:t>When using this method, sites must document what time food was taken out of temperature control and what time the items were discarded.</a:t>
            </a:r>
            <a:endParaRPr dirty="0"/>
          </a:p>
          <a:p>
            <a:pPr marL="228600" lvl="0" indent="-228600" algn="l" rtl="0">
              <a:lnSpc>
                <a:spcPct val="90000"/>
              </a:lnSpc>
              <a:spcBef>
                <a:spcPts val="1000"/>
              </a:spcBef>
              <a:spcAft>
                <a:spcPts val="0"/>
              </a:spcAft>
              <a:buClr>
                <a:schemeClr val="dk1"/>
              </a:buClr>
              <a:buSzPts val="2800"/>
              <a:buChar char="•"/>
            </a:pPr>
            <a:r>
              <a:rPr lang="en-US" dirty="0"/>
              <a:t>Keep in mind if opting to utilize this method, that participants are more likely to eat food items kept at their ideal temperature. (Kids don’t like warm milk!!) </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358" name="Google Shape;358;p33" descr="Image result for 4 hours"/>
          <p:cNvPicPr preferRelativeResize="0"/>
          <p:nvPr/>
        </p:nvPicPr>
        <p:blipFill rotWithShape="1">
          <a:blip r:embed="rId3">
            <a:alphaModFix/>
          </a:blip>
          <a:srcRect/>
          <a:stretch/>
        </p:blipFill>
        <p:spPr>
          <a:xfrm>
            <a:off x="9953576" y="386501"/>
            <a:ext cx="1958949" cy="182182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62"/>
        <p:cNvGrpSpPr/>
        <p:nvPr/>
      </p:nvGrpSpPr>
      <p:grpSpPr>
        <a:xfrm>
          <a:off x="0" y="0"/>
          <a:ext cx="0" cy="0"/>
          <a:chOff x="0" y="0"/>
          <a:chExt cx="0" cy="0"/>
        </a:xfrm>
      </p:grpSpPr>
      <p:sp>
        <p:nvSpPr>
          <p:cNvPr id="363" name="Google Shape;36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Food Safety</a:t>
            </a:r>
            <a:endParaRPr/>
          </a:p>
        </p:txBody>
      </p:sp>
      <p:sp>
        <p:nvSpPr>
          <p:cNvPr id="364" name="Google Shape;364;p34"/>
          <p:cNvSpPr txBox="1">
            <a:spLocks noGrp="1"/>
          </p:cNvSpPr>
          <p:nvPr>
            <p:ph type="body" idx="1"/>
          </p:nvPr>
        </p:nvSpPr>
        <p:spPr>
          <a:xfrm>
            <a:off x="434163" y="1690688"/>
            <a:ext cx="8444023" cy="490149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dirty="0"/>
              <a:t>Temperature as a control:</a:t>
            </a:r>
            <a:endParaRPr dirty="0"/>
          </a:p>
          <a:p>
            <a:pPr marL="228600" lvl="0" indent="-228600" algn="l" rtl="0">
              <a:lnSpc>
                <a:spcPct val="90000"/>
              </a:lnSpc>
              <a:spcBef>
                <a:spcPts val="1000"/>
              </a:spcBef>
              <a:spcAft>
                <a:spcPts val="0"/>
              </a:spcAft>
              <a:buClr>
                <a:schemeClr val="dk1"/>
              </a:buClr>
              <a:buSzPct val="100000"/>
              <a:buChar char="•"/>
            </a:pPr>
            <a:r>
              <a:rPr lang="en-US" dirty="0"/>
              <a:t>When utilizing temperature as a control, sites must document that food is maintained at proper temperature for the item being served</a:t>
            </a:r>
            <a:endParaRPr dirty="0"/>
          </a:p>
          <a:p>
            <a:pPr marL="685800" lvl="1" indent="-228600" algn="l" rtl="0">
              <a:lnSpc>
                <a:spcPct val="90000"/>
              </a:lnSpc>
              <a:spcBef>
                <a:spcPts val="500"/>
              </a:spcBef>
              <a:spcAft>
                <a:spcPts val="0"/>
              </a:spcAft>
              <a:buClr>
                <a:schemeClr val="dk1"/>
              </a:buClr>
              <a:buSzPct val="100000"/>
              <a:buChar char="•"/>
            </a:pPr>
            <a:r>
              <a:rPr lang="en-US" dirty="0"/>
              <a:t>Cold items: below 41 degrees</a:t>
            </a:r>
            <a:endParaRPr dirty="0"/>
          </a:p>
          <a:p>
            <a:pPr marL="685800" lvl="1" indent="-228600" algn="l" rtl="0">
              <a:lnSpc>
                <a:spcPct val="90000"/>
              </a:lnSpc>
              <a:spcBef>
                <a:spcPts val="500"/>
              </a:spcBef>
              <a:spcAft>
                <a:spcPts val="0"/>
              </a:spcAft>
              <a:buClr>
                <a:schemeClr val="dk1"/>
              </a:buClr>
              <a:buSzPct val="100000"/>
              <a:buChar char="•"/>
            </a:pPr>
            <a:r>
              <a:rPr lang="en-US" dirty="0"/>
              <a:t>Hot items: 135 degrees or above</a:t>
            </a:r>
            <a:endParaRPr dirty="0"/>
          </a:p>
          <a:p>
            <a:pPr marL="228600" lvl="0" indent="-228600" algn="l" rtl="0">
              <a:lnSpc>
                <a:spcPct val="90000"/>
              </a:lnSpc>
              <a:spcBef>
                <a:spcPts val="1000"/>
              </a:spcBef>
              <a:spcAft>
                <a:spcPts val="0"/>
              </a:spcAft>
              <a:buClr>
                <a:schemeClr val="dk1"/>
              </a:buClr>
              <a:buSzPct val="100000"/>
              <a:buChar char="•"/>
            </a:pPr>
            <a:r>
              <a:rPr lang="en-US" dirty="0"/>
              <a:t>Proper equipment must be in place-- steam tables or chafing dishes for hot items and coolers and ice packs or cold tables for cold items</a:t>
            </a:r>
            <a:endParaRPr dirty="0"/>
          </a:p>
          <a:p>
            <a:pPr marL="228600" lvl="0" indent="-228600" algn="l" rtl="0">
              <a:lnSpc>
                <a:spcPct val="90000"/>
              </a:lnSpc>
              <a:spcBef>
                <a:spcPts val="1000"/>
              </a:spcBef>
              <a:spcAft>
                <a:spcPts val="0"/>
              </a:spcAft>
              <a:buClr>
                <a:schemeClr val="dk1"/>
              </a:buClr>
              <a:buSzPct val="100000"/>
              <a:buChar char="•"/>
            </a:pPr>
            <a:r>
              <a:rPr lang="en-US" dirty="0"/>
              <a:t>Sites must document the receiving temperature as well as hot or cold holding temperatures for all items being served</a:t>
            </a:r>
            <a:endParaRPr dirty="0"/>
          </a:p>
          <a:p>
            <a:pPr marL="228600" lvl="0" indent="-228600" algn="l" rtl="0">
              <a:lnSpc>
                <a:spcPct val="90000"/>
              </a:lnSpc>
              <a:spcBef>
                <a:spcPts val="1000"/>
              </a:spcBef>
              <a:spcAft>
                <a:spcPts val="0"/>
              </a:spcAft>
              <a:buClr>
                <a:schemeClr val="dk1"/>
              </a:buClr>
              <a:buSzPct val="100000"/>
              <a:buChar char="•"/>
            </a:pPr>
            <a:r>
              <a:rPr lang="en-US" dirty="0"/>
              <a:t>A temperature log is required, and thermometers must be used at the site level to document proper holding temperatures.</a:t>
            </a:r>
            <a:endParaRPr dirty="0"/>
          </a:p>
        </p:txBody>
      </p:sp>
      <p:pic>
        <p:nvPicPr>
          <p:cNvPr id="365" name="Google Shape;365;p34" descr="Image result for temperature danger zone"/>
          <p:cNvPicPr preferRelativeResize="0"/>
          <p:nvPr/>
        </p:nvPicPr>
        <p:blipFill rotWithShape="1">
          <a:blip r:embed="rId3">
            <a:alphaModFix/>
          </a:blip>
          <a:srcRect/>
          <a:stretch/>
        </p:blipFill>
        <p:spPr>
          <a:xfrm>
            <a:off x="9101470" y="2138435"/>
            <a:ext cx="2773178" cy="357069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69"/>
        <p:cNvGrpSpPr/>
        <p:nvPr/>
      </p:nvGrpSpPr>
      <p:grpSpPr>
        <a:xfrm>
          <a:off x="0" y="0"/>
          <a:ext cx="0" cy="0"/>
          <a:chOff x="0" y="0"/>
          <a:chExt cx="0" cy="0"/>
        </a:xfrm>
      </p:grpSpPr>
      <p:sp>
        <p:nvSpPr>
          <p:cNvPr id="370" name="Google Shape;37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Food Safety</a:t>
            </a:r>
            <a:endParaRPr/>
          </a:p>
        </p:txBody>
      </p:sp>
      <p:sp>
        <p:nvSpPr>
          <p:cNvPr id="371" name="Google Shape;37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Hairnets and gloves must be worn by staff serving open food items </a:t>
            </a:r>
            <a:endParaRPr dirty="0"/>
          </a:p>
          <a:p>
            <a:pPr marL="685800" lvl="1" indent="-228600" algn="l" rtl="0">
              <a:lnSpc>
                <a:spcPct val="90000"/>
              </a:lnSpc>
              <a:spcBef>
                <a:spcPts val="500"/>
              </a:spcBef>
              <a:spcAft>
                <a:spcPts val="0"/>
              </a:spcAft>
              <a:buClr>
                <a:schemeClr val="dk1"/>
              </a:buClr>
              <a:buSzPts val="2400"/>
              <a:buChar char="•"/>
            </a:pPr>
            <a:r>
              <a:rPr lang="en-US" dirty="0"/>
              <a:t>For example: A staff person serving green beans out of a pan should be wearing proper attire, hairnet and gloves and using appropriate serving utensil</a:t>
            </a:r>
          </a:p>
          <a:p>
            <a:pPr marL="114300" indent="0">
              <a:spcBef>
                <a:spcPts val="0"/>
              </a:spcBef>
              <a:buNone/>
            </a:pPr>
            <a:endParaRPr lang="en-US" dirty="0"/>
          </a:p>
          <a:p>
            <a:pPr>
              <a:spcBef>
                <a:spcPts val="0"/>
              </a:spcBef>
              <a:buFont typeface="Arial" panose="020B0604020202020204" pitchFamily="34" charset="0"/>
              <a:buChar char="•"/>
            </a:pPr>
            <a:r>
              <a:rPr lang="en-US" dirty="0"/>
              <a:t>If all meal items are packaged and placed into bags in the central kitchen and site staff only hand out a bag and milk carton, the requirement may not be applicable </a:t>
            </a:r>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r>
              <a:rPr lang="en-US" dirty="0"/>
              <a:t>Be mindful of your surroundings- if the wind is blowing grass or dust into your meal service area, shield food items from the debris so it does not contaminate your food items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75"/>
        <p:cNvGrpSpPr/>
        <p:nvPr/>
      </p:nvGrpSpPr>
      <p:grpSpPr>
        <a:xfrm>
          <a:off x="0" y="0"/>
          <a:ext cx="0" cy="0"/>
          <a:chOff x="0" y="0"/>
          <a:chExt cx="0" cy="0"/>
        </a:xfrm>
      </p:grpSpPr>
      <p:sp>
        <p:nvSpPr>
          <p:cNvPr id="376" name="Google Shape;37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Daily Site Reminders</a:t>
            </a:r>
            <a:endParaRPr/>
          </a:p>
        </p:txBody>
      </p:sp>
      <p:sp>
        <p:nvSpPr>
          <p:cNvPr id="377" name="Google Shape;377;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Meal service area should be inspected daily, free from garbage and safe for children</a:t>
            </a:r>
            <a:endParaRPr dirty="0"/>
          </a:p>
          <a:p>
            <a:pPr marL="228600" lvl="0" indent="-228600" algn="l" rtl="0">
              <a:lnSpc>
                <a:spcPct val="90000"/>
              </a:lnSpc>
              <a:spcBef>
                <a:spcPts val="1000"/>
              </a:spcBef>
              <a:spcAft>
                <a:spcPts val="0"/>
              </a:spcAft>
              <a:buClr>
                <a:schemeClr val="dk1"/>
              </a:buClr>
              <a:buSzPts val="2800"/>
              <a:buChar char="•"/>
            </a:pPr>
            <a:r>
              <a:rPr lang="en-US" dirty="0"/>
              <a:t>Greet children with a smile and “How are you today?”</a:t>
            </a:r>
            <a:endParaRPr dirty="0"/>
          </a:p>
          <a:p>
            <a:pPr marL="228600" lvl="0" indent="-228600" algn="l" rtl="0">
              <a:lnSpc>
                <a:spcPct val="90000"/>
              </a:lnSpc>
              <a:spcBef>
                <a:spcPts val="1000"/>
              </a:spcBef>
              <a:spcAft>
                <a:spcPts val="0"/>
              </a:spcAft>
              <a:buClr>
                <a:schemeClr val="dk1"/>
              </a:buClr>
              <a:buSzPts val="2800"/>
              <a:buChar char="•"/>
            </a:pPr>
            <a:r>
              <a:rPr lang="en-US" dirty="0"/>
              <a:t>All meals served must contain all the required food components</a:t>
            </a:r>
            <a:endParaRPr dirty="0"/>
          </a:p>
          <a:p>
            <a:pPr marL="228600" lvl="0" indent="-228600" algn="l" rtl="0">
              <a:lnSpc>
                <a:spcPct val="90000"/>
              </a:lnSpc>
              <a:spcBef>
                <a:spcPts val="1000"/>
              </a:spcBef>
              <a:spcAft>
                <a:spcPts val="0"/>
              </a:spcAft>
              <a:buClr>
                <a:schemeClr val="dk1"/>
              </a:buClr>
              <a:buSzPts val="2800"/>
              <a:buChar char="•"/>
            </a:pPr>
            <a:r>
              <a:rPr lang="en-US" dirty="0"/>
              <a:t>Count meals individually as children go through the line</a:t>
            </a:r>
            <a:endParaRPr dirty="0"/>
          </a:p>
          <a:p>
            <a:pPr marL="228600" lvl="0" indent="-228600" algn="l" rtl="0">
              <a:lnSpc>
                <a:spcPct val="90000"/>
              </a:lnSpc>
              <a:spcBef>
                <a:spcPts val="1000"/>
              </a:spcBef>
              <a:spcAft>
                <a:spcPts val="0"/>
              </a:spcAft>
              <a:buClr>
                <a:schemeClr val="dk1"/>
              </a:buClr>
              <a:buSzPts val="2800"/>
              <a:buChar char="•"/>
            </a:pPr>
            <a:r>
              <a:rPr lang="en-US" dirty="0"/>
              <a:t>Clean up the meal service area and throw away all trash</a:t>
            </a:r>
            <a:endParaRPr dirty="0"/>
          </a:p>
          <a:p>
            <a:pPr marL="228600" lvl="0" indent="-228600" algn="l" rtl="0">
              <a:lnSpc>
                <a:spcPct val="90000"/>
              </a:lnSpc>
              <a:spcBef>
                <a:spcPts val="1000"/>
              </a:spcBef>
              <a:spcAft>
                <a:spcPts val="0"/>
              </a:spcAft>
              <a:buClr>
                <a:schemeClr val="dk1"/>
              </a:buClr>
              <a:buSzPts val="2800"/>
              <a:buChar char="•"/>
            </a:pPr>
            <a:r>
              <a:rPr lang="en-US" dirty="0"/>
              <a:t>Ensure children have enough time to finish eating before you leave the site. When you leave, all meals should be eaten, and trash thrown away.</a:t>
            </a:r>
            <a:endParaRPr dirty="0"/>
          </a:p>
          <a:p>
            <a:pPr marL="228600" lvl="0" indent="-228600" algn="l" rtl="0">
              <a:lnSpc>
                <a:spcPct val="90000"/>
              </a:lnSpc>
              <a:spcBef>
                <a:spcPts val="1000"/>
              </a:spcBef>
              <a:spcAft>
                <a:spcPts val="0"/>
              </a:spcAft>
              <a:buClr>
                <a:schemeClr val="dk1"/>
              </a:buClr>
              <a:buSzPts val="2800"/>
              <a:buChar char="•"/>
            </a:pPr>
            <a:r>
              <a:rPr lang="en-US" dirty="0"/>
              <a:t>If in doubt, ask your site supervisor!</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81"/>
        <p:cNvGrpSpPr/>
        <p:nvPr/>
      </p:nvGrpSpPr>
      <p:grpSpPr>
        <a:xfrm>
          <a:off x="0" y="0"/>
          <a:ext cx="0" cy="0"/>
          <a:chOff x="0" y="0"/>
          <a:chExt cx="0" cy="0"/>
        </a:xfrm>
      </p:grpSpPr>
      <p:sp>
        <p:nvSpPr>
          <p:cNvPr id="382" name="Google Shape;382;p37"/>
          <p:cNvSpPr/>
          <p:nvPr/>
        </p:nvSpPr>
        <p:spPr>
          <a:xfrm>
            <a:off x="0" y="-1"/>
            <a:ext cx="12192000" cy="68580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3" name="Google Shape;383;p37" descr="Image result for question"/>
          <p:cNvPicPr preferRelativeResize="0"/>
          <p:nvPr/>
        </p:nvPicPr>
        <p:blipFill rotWithShape="1">
          <a:blip r:embed="rId3">
            <a:alphaModFix/>
          </a:blip>
          <a:srcRect t="7079" b="8332"/>
          <a:stretch/>
        </p:blipFill>
        <p:spPr>
          <a:xfrm>
            <a:off x="20" y="10"/>
            <a:ext cx="12191980" cy="6857990"/>
          </a:xfrm>
          <a:prstGeom prst="rect">
            <a:avLst/>
          </a:prstGeom>
          <a:noFill/>
          <a:ln>
            <a:noFill/>
          </a:ln>
        </p:spPr>
      </p:pic>
      <p:sp>
        <p:nvSpPr>
          <p:cNvPr id="384" name="Google Shape;384;p37"/>
          <p:cNvSpPr/>
          <p:nvPr/>
        </p:nvSpPr>
        <p:spPr>
          <a:xfrm>
            <a:off x="0" y="0"/>
            <a:ext cx="12192000" cy="6858000"/>
          </a:xfrm>
          <a:prstGeom prst="rect">
            <a:avLst/>
          </a:prstGeom>
          <a:blipFill rotWithShape="1">
            <a:blip r:embed="rId4">
              <a:alphaModFix amt="27000"/>
            </a:blip>
            <a:tile tx="0" ty="-25400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5" name="Google Shape;385;p37"/>
          <p:cNvSpPr txBox="1">
            <a:spLocks noGrp="1"/>
          </p:cNvSpPr>
          <p:nvPr>
            <p:ph type="title"/>
          </p:nvPr>
        </p:nvSpPr>
        <p:spPr>
          <a:xfrm>
            <a:off x="1112520" y="2152955"/>
            <a:ext cx="9966960" cy="25520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8000"/>
              <a:buFont typeface="Calibri"/>
              <a:buNone/>
            </a:pPr>
            <a:r>
              <a:rPr lang="en-US" sz="8000" b="1">
                <a:solidFill>
                  <a:srgbClr val="FFFFFF"/>
                </a:solidFill>
              </a:rPr>
              <a:t>Questions?</a:t>
            </a:r>
            <a:endParaRPr/>
          </a:p>
        </p:txBody>
      </p:sp>
      <p:sp>
        <p:nvSpPr>
          <p:cNvPr id="386" name="Google Shape;386;p37"/>
          <p:cNvSpPr txBox="1">
            <a:spLocks noGrp="1"/>
          </p:cNvSpPr>
          <p:nvPr>
            <p:ph type="body" idx="1"/>
          </p:nvPr>
        </p:nvSpPr>
        <p:spPr>
          <a:xfrm>
            <a:off x="2150364" y="5342072"/>
            <a:ext cx="7891272" cy="707465"/>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rgbClr val="FFFFFF"/>
              </a:buClr>
              <a:buSzPct val="100000"/>
              <a:buNone/>
            </a:pPr>
            <a:r>
              <a:rPr lang="en-US" b="1">
                <a:solidFill>
                  <a:srgbClr val="FFFFFF"/>
                </a:solidFill>
              </a:rPr>
              <a:t>Any questions about meal service or general program compliance?</a:t>
            </a:r>
            <a:endParaRPr/>
          </a:p>
        </p:txBody>
      </p:sp>
      <p:sp>
        <p:nvSpPr>
          <p:cNvPr id="387" name="Google Shape;387;p37"/>
          <p:cNvSpPr/>
          <p:nvPr/>
        </p:nvSpPr>
        <p:spPr>
          <a:xfrm>
            <a:off x="984504" y="1955749"/>
            <a:ext cx="10222992" cy="80683"/>
          </a:xfrm>
          <a:prstGeom prst="rect">
            <a:avLst/>
          </a:prstGeom>
          <a:blipFill rotWithShape="1">
            <a:blip r:embed="rId5">
              <a:alphaModFix amt="85000"/>
            </a:blip>
            <a:tile tx="0" ty="-76200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8" name="Google Shape;388;p37"/>
          <p:cNvSpPr/>
          <p:nvPr/>
        </p:nvSpPr>
        <p:spPr>
          <a:xfrm>
            <a:off x="984504" y="4808342"/>
            <a:ext cx="10222992" cy="80683"/>
          </a:xfrm>
          <a:prstGeom prst="rect">
            <a:avLst/>
          </a:prstGeom>
          <a:blipFill rotWithShape="1">
            <a:blip r:embed="rId5">
              <a:alphaModFix amt="85000"/>
            </a:blip>
            <a:tile tx="0" ty="-71755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92"/>
        <p:cNvGrpSpPr/>
        <p:nvPr/>
      </p:nvGrpSpPr>
      <p:grpSpPr>
        <a:xfrm>
          <a:off x="0" y="0"/>
          <a:ext cx="0" cy="0"/>
          <a:chOff x="0" y="0"/>
          <a:chExt cx="0" cy="0"/>
        </a:xfrm>
      </p:grpSpPr>
      <p:sp>
        <p:nvSpPr>
          <p:cNvPr id="393" name="Google Shape;39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 </a:t>
            </a:r>
            <a:endParaRPr/>
          </a:p>
        </p:txBody>
      </p:sp>
      <p:sp>
        <p:nvSpPr>
          <p:cNvPr id="394" name="Google Shape;394;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Civil Rights seeks to ensure that all program participants are treated fairly and that benefits are equally accessible to all children</a:t>
            </a:r>
            <a:endParaRPr dirty="0"/>
          </a:p>
          <a:p>
            <a:pPr marL="228600" lvl="0" indent="-228600" algn="l" rtl="0">
              <a:lnSpc>
                <a:spcPct val="90000"/>
              </a:lnSpc>
              <a:spcBef>
                <a:spcPts val="1000"/>
              </a:spcBef>
              <a:spcAft>
                <a:spcPts val="0"/>
              </a:spcAft>
              <a:buClr>
                <a:schemeClr val="dk1"/>
              </a:buClr>
              <a:buSzPts val="2800"/>
              <a:buChar char="•"/>
            </a:pPr>
            <a:r>
              <a:rPr lang="en-US" dirty="0"/>
              <a:t>Discrimination occurs when a person or groups of people are treated unequally </a:t>
            </a:r>
            <a:endParaRPr dirty="0"/>
          </a:p>
          <a:p>
            <a:pPr marL="228600" lvl="0" indent="-228600" algn="l" rtl="0">
              <a:lnSpc>
                <a:spcPct val="90000"/>
              </a:lnSpc>
              <a:spcBef>
                <a:spcPts val="1000"/>
              </a:spcBef>
              <a:spcAft>
                <a:spcPts val="0"/>
              </a:spcAft>
              <a:buClr>
                <a:schemeClr val="dk1"/>
              </a:buClr>
              <a:buSzPts val="2800"/>
              <a:buChar char="•"/>
            </a:pPr>
            <a:r>
              <a:rPr lang="en-US" dirty="0"/>
              <a:t>Discrimination may be intentional or unintentional</a:t>
            </a:r>
            <a:endParaRPr dirty="0"/>
          </a:p>
          <a:p>
            <a:pPr marL="228600" lvl="0" indent="-228600" algn="l" rtl="0">
              <a:lnSpc>
                <a:spcPct val="90000"/>
              </a:lnSpc>
              <a:spcBef>
                <a:spcPts val="1000"/>
              </a:spcBef>
              <a:spcAft>
                <a:spcPts val="0"/>
              </a:spcAft>
              <a:buClr>
                <a:schemeClr val="dk1"/>
              </a:buClr>
              <a:buSzPts val="2800"/>
              <a:buChar char="•"/>
            </a:pPr>
            <a:r>
              <a:rPr lang="en-US" dirty="0"/>
              <a:t>The protected classes in child nutrition programs include Race, Color, National Origin, Age, Sex (including gender identity and sexual orientation), and Disability</a:t>
            </a:r>
            <a:endParaRPr dirty="0"/>
          </a:p>
          <a:p>
            <a:pPr marL="228600" lvl="0" indent="-228600" algn="l" rtl="0">
              <a:lnSpc>
                <a:spcPct val="90000"/>
              </a:lnSpc>
              <a:spcBef>
                <a:spcPts val="1000"/>
              </a:spcBef>
              <a:spcAft>
                <a:spcPts val="0"/>
              </a:spcAft>
              <a:buClr>
                <a:schemeClr val="dk1"/>
              </a:buClr>
              <a:buSzPts val="2800"/>
              <a:buChar char="•"/>
            </a:pPr>
            <a:r>
              <a:rPr lang="en-US" dirty="0"/>
              <a:t>You may not treat someone differently if they are a member of one of the protected classes</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98"/>
        <p:cNvGrpSpPr/>
        <p:nvPr/>
      </p:nvGrpSpPr>
      <p:grpSpPr>
        <a:xfrm>
          <a:off x="0" y="0"/>
          <a:ext cx="0" cy="0"/>
          <a:chOff x="0" y="0"/>
          <a:chExt cx="0" cy="0"/>
        </a:xfrm>
      </p:grpSpPr>
      <p:sp>
        <p:nvSpPr>
          <p:cNvPr id="399" name="Google Shape;399;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00" name="Google Shape;400;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Civil Rights Laws require: </a:t>
            </a:r>
            <a:endParaRPr/>
          </a:p>
          <a:p>
            <a:pPr marL="228600" lvl="0" indent="-228600" algn="l" rtl="0">
              <a:lnSpc>
                <a:spcPct val="90000"/>
              </a:lnSpc>
              <a:spcBef>
                <a:spcPts val="1000"/>
              </a:spcBef>
              <a:spcAft>
                <a:spcPts val="0"/>
              </a:spcAft>
              <a:buClr>
                <a:schemeClr val="dk1"/>
              </a:buClr>
              <a:buSzPts val="2800"/>
              <a:buChar char="•"/>
            </a:pPr>
            <a:r>
              <a:rPr lang="en-US"/>
              <a:t>Equal treatment for everyone</a:t>
            </a:r>
            <a:endParaRPr/>
          </a:p>
          <a:p>
            <a:pPr marL="228600" lvl="0" indent="-228600" algn="l" rtl="0">
              <a:lnSpc>
                <a:spcPct val="90000"/>
              </a:lnSpc>
              <a:spcBef>
                <a:spcPts val="1000"/>
              </a:spcBef>
              <a:spcAft>
                <a:spcPts val="0"/>
              </a:spcAft>
              <a:buClr>
                <a:schemeClr val="dk1"/>
              </a:buClr>
              <a:buSzPts val="2800"/>
              <a:buChar char="•"/>
            </a:pPr>
            <a:r>
              <a:rPr lang="en-US"/>
              <a:t>Equal access to all programs and activities</a:t>
            </a:r>
            <a:endParaRPr/>
          </a:p>
          <a:p>
            <a:pPr marL="228600" lvl="0" indent="-228600" algn="l" rtl="0">
              <a:lnSpc>
                <a:spcPct val="90000"/>
              </a:lnSpc>
              <a:spcBef>
                <a:spcPts val="1000"/>
              </a:spcBef>
              <a:spcAft>
                <a:spcPts val="0"/>
              </a:spcAft>
              <a:buClr>
                <a:schemeClr val="dk1"/>
              </a:buClr>
              <a:buSzPts val="2800"/>
              <a:buChar char="•"/>
            </a:pPr>
            <a:r>
              <a:rPr lang="en-US"/>
              <a:t>Elimination of barriers that prevent or deter people from receiving benefits</a:t>
            </a:r>
            <a:endParaRPr/>
          </a:p>
          <a:p>
            <a:pPr marL="228600" lvl="0" indent="-228600" algn="l" rtl="0">
              <a:lnSpc>
                <a:spcPct val="90000"/>
              </a:lnSpc>
              <a:spcBef>
                <a:spcPts val="1000"/>
              </a:spcBef>
              <a:spcAft>
                <a:spcPts val="0"/>
              </a:spcAft>
              <a:buClr>
                <a:schemeClr val="dk1"/>
              </a:buClr>
              <a:buSzPts val="2800"/>
              <a:buChar char="•"/>
            </a:pPr>
            <a:r>
              <a:rPr lang="en-US"/>
              <a:t>Dignity and respect for all</a:t>
            </a:r>
            <a:endParaRPr/>
          </a:p>
          <a:p>
            <a:pPr marL="228600" lvl="0" indent="-228600" algn="l" rtl="0">
              <a:lnSpc>
                <a:spcPct val="90000"/>
              </a:lnSpc>
              <a:spcBef>
                <a:spcPts val="1000"/>
              </a:spcBef>
              <a:spcAft>
                <a:spcPts val="0"/>
              </a:spcAft>
              <a:buClr>
                <a:schemeClr val="dk1"/>
              </a:buClr>
              <a:buSzPts val="2800"/>
              <a:buChar char="•"/>
            </a:pPr>
            <a:r>
              <a:rPr lang="en-US"/>
              <a:t>Ensure that discrimination, prejudice and stereotyping do not exist</a:t>
            </a:r>
            <a:endParaRPr/>
          </a:p>
          <a:p>
            <a:pPr marL="228600" lvl="0" indent="-228600" algn="l" rtl="0">
              <a:lnSpc>
                <a:spcPct val="90000"/>
              </a:lnSpc>
              <a:spcBef>
                <a:spcPts val="1000"/>
              </a:spcBef>
              <a:spcAft>
                <a:spcPts val="0"/>
              </a:spcAft>
              <a:buClr>
                <a:schemeClr val="dk1"/>
              </a:buClr>
              <a:buSzPts val="2800"/>
              <a:buChar char="•"/>
            </a:pPr>
            <a:r>
              <a:rPr lang="en-US"/>
              <a:t>Knowledge of both rights and responsibilities</a:t>
            </a:r>
            <a:endParaRPr/>
          </a:p>
        </p:txBody>
      </p:sp>
      <p:pic>
        <p:nvPicPr>
          <p:cNvPr id="401" name="Google Shape;401;p39" descr="Image result for diversity"/>
          <p:cNvPicPr preferRelativeResize="0"/>
          <p:nvPr/>
        </p:nvPicPr>
        <p:blipFill rotWithShape="1">
          <a:blip r:embed="rId3">
            <a:alphaModFix/>
          </a:blip>
          <a:srcRect/>
          <a:stretch/>
        </p:blipFill>
        <p:spPr>
          <a:xfrm>
            <a:off x="7779119" y="581025"/>
            <a:ext cx="3810000" cy="22193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05"/>
        <p:cNvGrpSpPr/>
        <p:nvPr/>
      </p:nvGrpSpPr>
      <p:grpSpPr>
        <a:xfrm>
          <a:off x="0" y="0"/>
          <a:ext cx="0" cy="0"/>
          <a:chOff x="0" y="0"/>
          <a:chExt cx="0" cy="0"/>
        </a:xfrm>
      </p:grpSpPr>
      <p:sp>
        <p:nvSpPr>
          <p:cNvPr id="406" name="Google Shape;406;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07" name="Google Shape;407;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US" dirty="0"/>
              <a:t>Who is responsible for Civil Rights compliance?</a:t>
            </a:r>
            <a:endParaRPr dirty="0"/>
          </a:p>
          <a:p>
            <a:pPr marL="0" lvl="0" indent="0" algn="ctr" rtl="0">
              <a:lnSpc>
                <a:spcPct val="90000"/>
              </a:lnSpc>
              <a:spcBef>
                <a:spcPts val="1000"/>
              </a:spcBef>
              <a:spcAft>
                <a:spcPts val="0"/>
              </a:spcAft>
              <a:buClr>
                <a:schemeClr val="dk1"/>
              </a:buClr>
              <a:buSzPts val="6600"/>
              <a:buNone/>
            </a:pPr>
            <a:endParaRPr sz="6600" dirty="0"/>
          </a:p>
          <a:p>
            <a:pPr marL="0" lvl="0" indent="0" algn="ctr" rtl="0">
              <a:lnSpc>
                <a:spcPct val="90000"/>
              </a:lnSpc>
              <a:spcBef>
                <a:spcPts val="1000"/>
              </a:spcBef>
              <a:spcAft>
                <a:spcPts val="0"/>
              </a:spcAft>
              <a:buClr>
                <a:schemeClr val="dk1"/>
              </a:buClr>
              <a:buSzPts val="6600"/>
              <a:buNone/>
            </a:pPr>
            <a:endParaRPr sz="6600" dirty="0"/>
          </a:p>
          <a:p>
            <a:pPr marL="0" lvl="0" indent="0" algn="ctr" rtl="0">
              <a:lnSpc>
                <a:spcPct val="90000"/>
              </a:lnSpc>
              <a:spcBef>
                <a:spcPts val="1000"/>
              </a:spcBef>
              <a:spcAft>
                <a:spcPts val="0"/>
              </a:spcAft>
              <a:buClr>
                <a:schemeClr val="dk1"/>
              </a:buClr>
              <a:buSzPts val="3000"/>
              <a:buNone/>
            </a:pPr>
            <a:r>
              <a:rPr lang="en-US" sz="3000" dirty="0"/>
              <a:t>Is Civil Rights training required annually for all staff and program volunteers?</a:t>
            </a:r>
          </a:p>
          <a:p>
            <a:pPr marL="0" lvl="0" indent="0" algn="ctr" rtl="0">
              <a:lnSpc>
                <a:spcPct val="90000"/>
              </a:lnSpc>
              <a:spcBef>
                <a:spcPts val="1000"/>
              </a:spcBef>
              <a:spcAft>
                <a:spcPts val="0"/>
              </a:spcAft>
              <a:buClr>
                <a:schemeClr val="dk1"/>
              </a:buClr>
              <a:buSzPts val="3000"/>
              <a:buNone/>
            </a:pPr>
            <a:r>
              <a:rPr lang="en-US" sz="6600" dirty="0"/>
              <a:t>The correct answer is YES!</a:t>
            </a:r>
            <a:endParaRPr dirty="0"/>
          </a:p>
        </p:txBody>
      </p:sp>
      <p:pic>
        <p:nvPicPr>
          <p:cNvPr id="408" name="Google Shape;408;p40" descr="Image result for you gif"/>
          <p:cNvPicPr preferRelativeResize="0"/>
          <p:nvPr/>
        </p:nvPicPr>
        <p:blipFill rotWithShape="1">
          <a:blip r:embed="rId3">
            <a:alphaModFix/>
          </a:blip>
          <a:srcRect/>
          <a:stretch/>
        </p:blipFill>
        <p:spPr>
          <a:xfrm>
            <a:off x="4348634" y="2308582"/>
            <a:ext cx="3123084" cy="16927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Preliminary Reminders</a:t>
            </a:r>
            <a:endParaRPr dirty="0"/>
          </a:p>
        </p:txBody>
      </p:sp>
      <p:sp>
        <p:nvSpPr>
          <p:cNvPr id="116" name="Google Shape;11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2800"/>
            </a:pPr>
            <a:r>
              <a:rPr lang="en-US" dirty="0"/>
              <a:t>All SFSP employees and/or volunteers are required to be trained in program requirements annually. </a:t>
            </a:r>
          </a:p>
          <a:p>
            <a:pPr marL="0" indent="0">
              <a:spcBef>
                <a:spcPts val="0"/>
              </a:spcBef>
              <a:buSzPts val="2800"/>
              <a:buNone/>
            </a:pPr>
            <a:endParaRPr lang="en-US" dirty="0"/>
          </a:p>
          <a:p>
            <a:pPr marL="228600" lvl="0" indent="-228600" algn="l" rtl="0">
              <a:lnSpc>
                <a:spcPct val="90000"/>
              </a:lnSpc>
              <a:spcBef>
                <a:spcPts val="0"/>
              </a:spcBef>
              <a:spcAft>
                <a:spcPts val="0"/>
              </a:spcAft>
              <a:buClr>
                <a:schemeClr val="dk1"/>
              </a:buClr>
              <a:buSzPts val="2800"/>
              <a:buChar char="•"/>
            </a:pPr>
            <a:r>
              <a:rPr lang="en-US" dirty="0"/>
              <a:t>Make sure each participant records and signs their name on the training sign-in sheet. </a:t>
            </a:r>
          </a:p>
          <a:p>
            <a:pPr marL="228600" lvl="0" indent="-228600" algn="l" rtl="0">
              <a:lnSpc>
                <a:spcPct val="90000"/>
              </a:lnSpc>
              <a:spcBef>
                <a:spcPts val="0"/>
              </a:spcBef>
              <a:spcAft>
                <a:spcPts val="0"/>
              </a:spcAft>
              <a:buClr>
                <a:schemeClr val="dk1"/>
              </a:buClr>
              <a:buSzPts val="2800"/>
              <a:buChar char="•"/>
            </a:pPr>
            <a:endParaRPr lang="en-US" dirty="0"/>
          </a:p>
          <a:p>
            <a:pPr marL="228600" lvl="0" indent="-228600" algn="l" rtl="0">
              <a:lnSpc>
                <a:spcPct val="90000"/>
              </a:lnSpc>
              <a:spcBef>
                <a:spcPts val="0"/>
              </a:spcBef>
              <a:spcAft>
                <a:spcPts val="0"/>
              </a:spcAft>
              <a:buClr>
                <a:schemeClr val="dk1"/>
              </a:buClr>
              <a:buSzPts val="2800"/>
              <a:buChar char="•"/>
            </a:pPr>
            <a:r>
              <a:rPr lang="en-US" dirty="0"/>
              <a:t>Maintain a written record of all the training documentation, including the topics covered and sign-in sheets. </a:t>
            </a:r>
            <a:endParaRPr dirty="0"/>
          </a:p>
          <a:p>
            <a:pPr marL="228600" lvl="0" indent="-50800" algn="l"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400"/>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12"/>
        <p:cNvGrpSpPr/>
        <p:nvPr/>
      </p:nvGrpSpPr>
      <p:grpSpPr>
        <a:xfrm>
          <a:off x="0" y="0"/>
          <a:ext cx="0" cy="0"/>
          <a:chOff x="0" y="0"/>
          <a:chExt cx="0" cy="0"/>
        </a:xfrm>
      </p:grpSpPr>
      <p:sp>
        <p:nvSpPr>
          <p:cNvPr id="413" name="Google Shape;41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14" name="Google Shape;414;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Non-discrimination statements must be included on all materials sent to households in reference to any child nutrition program. </a:t>
            </a:r>
            <a:endParaRPr dirty="0"/>
          </a:p>
          <a:p>
            <a:pPr marL="228600" lvl="0" indent="-228600" algn="l" rtl="0">
              <a:lnSpc>
                <a:spcPct val="90000"/>
              </a:lnSpc>
              <a:spcBef>
                <a:spcPts val="1000"/>
              </a:spcBef>
              <a:spcAft>
                <a:spcPts val="0"/>
              </a:spcAft>
              <a:buClr>
                <a:schemeClr val="dk1"/>
              </a:buClr>
              <a:buSzPts val="2800"/>
              <a:buChar char="•"/>
            </a:pPr>
            <a:r>
              <a:rPr lang="en-US" dirty="0"/>
              <a:t>Contact your SFSP director for the correct statement to be included on all your resource materials, including social media pages.</a:t>
            </a:r>
            <a:endParaRPr dirty="0"/>
          </a:p>
          <a:p>
            <a:pPr marL="228600" lvl="0" indent="-228600" algn="l" rtl="0">
              <a:lnSpc>
                <a:spcPct val="90000"/>
              </a:lnSpc>
              <a:spcBef>
                <a:spcPts val="1000"/>
              </a:spcBef>
              <a:spcAft>
                <a:spcPts val="0"/>
              </a:spcAft>
              <a:buClr>
                <a:schemeClr val="dk1"/>
              </a:buClr>
              <a:buSzPts val="2800"/>
              <a:buChar char="•"/>
            </a:pPr>
            <a:r>
              <a:rPr lang="en-US" dirty="0"/>
              <a:t>Before sending out any flyers or informational papers, ensure that the non-discrimination statement is included!</a:t>
            </a:r>
            <a:endParaRPr dirty="0"/>
          </a:p>
          <a:p>
            <a:pPr marL="228600" lvl="0" indent="-228600" algn="l" rtl="0">
              <a:lnSpc>
                <a:spcPct val="90000"/>
              </a:lnSpc>
              <a:spcBef>
                <a:spcPts val="1000"/>
              </a:spcBef>
              <a:spcAft>
                <a:spcPts val="0"/>
              </a:spcAft>
              <a:buClr>
                <a:schemeClr val="dk1"/>
              </a:buClr>
              <a:buSzPts val="2800"/>
              <a:buChar char="•"/>
            </a:pPr>
            <a:r>
              <a:rPr lang="en-US" dirty="0"/>
              <a:t>Camp Sponsors: The statement should be included on any application you share with the potential participants and their households! </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18"/>
        <p:cNvGrpSpPr/>
        <p:nvPr/>
      </p:nvGrpSpPr>
      <p:grpSpPr>
        <a:xfrm>
          <a:off x="0" y="0"/>
          <a:ext cx="0" cy="0"/>
          <a:chOff x="0" y="0"/>
          <a:chExt cx="0" cy="0"/>
        </a:xfrm>
      </p:grpSpPr>
      <p:sp>
        <p:nvSpPr>
          <p:cNvPr id="419" name="Google Shape;41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20" name="Google Shape;420;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Do you have a need to communicate in a language other than English? </a:t>
            </a:r>
            <a:endParaRPr dirty="0"/>
          </a:p>
          <a:p>
            <a:pPr marL="685800" lvl="1" indent="-228600" algn="l" rtl="0">
              <a:lnSpc>
                <a:spcPct val="90000"/>
              </a:lnSpc>
              <a:spcBef>
                <a:spcPts val="500"/>
              </a:spcBef>
              <a:spcAft>
                <a:spcPts val="0"/>
              </a:spcAft>
              <a:buClr>
                <a:schemeClr val="dk1"/>
              </a:buClr>
              <a:buSzPts val="2400"/>
              <a:buChar char="•"/>
            </a:pPr>
            <a:r>
              <a:rPr lang="en-US" dirty="0"/>
              <a:t>If so, please ensure that all program materials are provided in all languages necessary to fully communicate with your participating families.</a:t>
            </a: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   The IDOE has no Civil Rights posters for distribution at this time. </a:t>
            </a:r>
            <a:r>
              <a:rPr lang="en-US" dirty="0">
                <a:sym typeface="Wingdings" panose="05000000000000000000" pitchFamily="2" charset="2"/>
              </a:rPr>
              <a:t> </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24"/>
        <p:cNvGrpSpPr/>
        <p:nvPr/>
      </p:nvGrpSpPr>
      <p:grpSpPr>
        <a:xfrm>
          <a:off x="0" y="0"/>
          <a:ext cx="0" cy="0"/>
          <a:chOff x="0" y="0"/>
          <a:chExt cx="0" cy="0"/>
        </a:xfrm>
      </p:grpSpPr>
      <p:sp>
        <p:nvSpPr>
          <p:cNvPr id="425" name="Google Shape;425;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26" name="Google Shape;426;p43"/>
          <p:cNvSpPr txBox="1">
            <a:spLocks noGrp="1"/>
          </p:cNvSpPr>
          <p:nvPr>
            <p:ph type="body" idx="1"/>
          </p:nvPr>
        </p:nvSpPr>
        <p:spPr>
          <a:xfrm>
            <a:off x="838200" y="2506662"/>
            <a:ext cx="771525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The “And Justice for All” poster must be visible to program participants at every SFSP meal service site </a:t>
            </a:r>
            <a:endParaRPr dirty="0"/>
          </a:p>
          <a:p>
            <a:pPr marL="228600" lvl="0" indent="-228600" algn="l" rtl="0">
              <a:lnSpc>
                <a:spcPct val="90000"/>
              </a:lnSpc>
              <a:spcBef>
                <a:spcPts val="1000"/>
              </a:spcBef>
              <a:spcAft>
                <a:spcPts val="0"/>
              </a:spcAft>
              <a:buClr>
                <a:schemeClr val="dk1"/>
              </a:buClr>
              <a:buSzPts val="2800"/>
              <a:buChar char="•"/>
            </a:pPr>
            <a:r>
              <a:rPr lang="en-US" dirty="0"/>
              <a:t>Utilize the full 11x17 inch size posters</a:t>
            </a:r>
          </a:p>
          <a:p>
            <a:pPr marL="228600" lvl="0" indent="-228600" algn="l" rtl="0">
              <a:lnSpc>
                <a:spcPct val="90000"/>
              </a:lnSpc>
              <a:spcBef>
                <a:spcPts val="1000"/>
              </a:spcBef>
              <a:spcAft>
                <a:spcPts val="0"/>
              </a:spcAft>
              <a:buClr>
                <a:schemeClr val="dk1"/>
              </a:buClr>
              <a:buSzPts val="2800"/>
              <a:buChar char="•"/>
            </a:pPr>
            <a:r>
              <a:rPr lang="en-US" dirty="0"/>
              <a:t>Print more posters from the IDOE Civil Rights </a:t>
            </a:r>
            <a:r>
              <a:rPr lang="en-US" dirty="0">
                <a:hlinkClick r:id="rId3"/>
              </a:rPr>
              <a:t>website</a:t>
            </a:r>
            <a:endParaRPr dirty="0"/>
          </a:p>
          <a:p>
            <a:pPr marL="0" lvl="0" indent="0" algn="l" rtl="0">
              <a:lnSpc>
                <a:spcPct val="90000"/>
              </a:lnSpc>
              <a:spcBef>
                <a:spcPts val="1000"/>
              </a:spcBef>
              <a:spcAft>
                <a:spcPts val="0"/>
              </a:spcAft>
              <a:buClr>
                <a:schemeClr val="dk1"/>
              </a:buClr>
              <a:buSzPts val="2800"/>
              <a:buNone/>
            </a:pPr>
            <a:endParaRPr dirty="0"/>
          </a:p>
        </p:txBody>
      </p:sp>
      <p:pic>
        <p:nvPicPr>
          <p:cNvPr id="427" name="Google Shape;427;p43"/>
          <p:cNvPicPr preferRelativeResize="0"/>
          <p:nvPr/>
        </p:nvPicPr>
        <p:blipFill rotWithShape="1">
          <a:blip r:embed="rId4">
            <a:alphaModFix/>
          </a:blip>
          <a:srcRect/>
          <a:stretch/>
        </p:blipFill>
        <p:spPr>
          <a:xfrm>
            <a:off x="8610200" y="1094549"/>
            <a:ext cx="3013375" cy="465705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31"/>
        <p:cNvGrpSpPr/>
        <p:nvPr/>
      </p:nvGrpSpPr>
      <p:grpSpPr>
        <a:xfrm>
          <a:off x="0" y="0"/>
          <a:ext cx="0" cy="0"/>
          <a:chOff x="0" y="0"/>
          <a:chExt cx="0" cy="0"/>
        </a:xfrm>
      </p:grpSpPr>
      <p:sp>
        <p:nvSpPr>
          <p:cNvPr id="432" name="Google Shape;432;p44"/>
          <p:cNvSpPr txBox="1">
            <a:spLocks noGrp="1"/>
          </p:cNvSpPr>
          <p:nvPr>
            <p:ph type="title"/>
          </p:nvPr>
        </p:nvSpPr>
        <p:spPr>
          <a:xfrm>
            <a:off x="838200" y="39326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33" name="Google Shape;433;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A part of the Civil Rights compliance requirement is completing the Racial/Ethnic Data form</a:t>
            </a:r>
            <a:endParaRPr dirty="0"/>
          </a:p>
          <a:p>
            <a:pPr marL="228600" indent="-228600">
              <a:spcBef>
                <a:spcPts val="0"/>
              </a:spcBef>
              <a:buSzPts val="2800"/>
            </a:pPr>
            <a:r>
              <a:rPr lang="en-US" dirty="0"/>
              <a:t>It must be collected annually by sponsor staff for each site, </a:t>
            </a:r>
            <a:r>
              <a:rPr lang="en-US" sz="2800" b="0" dirty="0"/>
              <a:t>but this may no longer be completed by using visual observation </a:t>
            </a:r>
          </a:p>
          <a:p>
            <a:pPr marL="228600" indent="-228600">
              <a:spcBef>
                <a:spcPts val="0"/>
              </a:spcBef>
              <a:buSzPts val="2800"/>
            </a:pPr>
            <a:r>
              <a:rPr lang="en-US" sz="2800" b="0" dirty="0"/>
              <a:t>Sponsors can use school data or county demographic information for completing the form or county data found on </a:t>
            </a:r>
            <a:r>
              <a:rPr lang="en-US" sz="2800" b="0" dirty="0">
                <a:hlinkClick r:id="rId3"/>
              </a:rPr>
              <a:t>STATS America</a:t>
            </a:r>
            <a:r>
              <a:rPr lang="en-US" sz="2800" b="0" dirty="0"/>
              <a:t> webpage </a:t>
            </a:r>
          </a:p>
          <a:p>
            <a:pPr marL="228600" indent="-228600">
              <a:spcBef>
                <a:spcPts val="0"/>
              </a:spcBef>
              <a:buSzPts val="2800"/>
            </a:pPr>
            <a:r>
              <a:rPr lang="en-US" sz="2800" b="0" dirty="0"/>
              <a:t>If SFSP information is listed on agency website, a direct link to the Civil Rights page must be included on sponsor webpage</a:t>
            </a:r>
            <a:endParaRPr dirty="0"/>
          </a:p>
          <a:p>
            <a:pPr marL="228600" lvl="0" indent="-228600" algn="l" rtl="0">
              <a:lnSpc>
                <a:spcPct val="90000"/>
              </a:lnSpc>
              <a:spcBef>
                <a:spcPts val="0"/>
              </a:spcBef>
              <a:spcAft>
                <a:spcPts val="0"/>
              </a:spcAft>
              <a:buClr>
                <a:schemeClr val="dk1"/>
              </a:buClr>
              <a:buSzPts val="2800"/>
              <a:buChar char="•"/>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37"/>
        <p:cNvGrpSpPr/>
        <p:nvPr/>
      </p:nvGrpSpPr>
      <p:grpSpPr>
        <a:xfrm>
          <a:off x="0" y="0"/>
          <a:ext cx="0" cy="0"/>
          <a:chOff x="0" y="0"/>
          <a:chExt cx="0" cy="0"/>
        </a:xfrm>
      </p:grpSpPr>
      <p:sp>
        <p:nvSpPr>
          <p:cNvPr id="438" name="Google Shape;438;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 Complaints</a:t>
            </a:r>
            <a:endParaRPr/>
          </a:p>
        </p:txBody>
      </p:sp>
      <p:sp>
        <p:nvSpPr>
          <p:cNvPr id="439" name="Google Shape;439;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It is a basic right for individuals to file a civil rights complaint at any time</a:t>
            </a:r>
            <a:endParaRPr dirty="0"/>
          </a:p>
          <a:p>
            <a:pPr marL="228600" lvl="0" indent="-228600" algn="l" rtl="0">
              <a:lnSpc>
                <a:spcPct val="90000"/>
              </a:lnSpc>
              <a:spcBef>
                <a:spcPts val="1000"/>
              </a:spcBef>
              <a:spcAft>
                <a:spcPts val="0"/>
              </a:spcAft>
              <a:buClr>
                <a:schemeClr val="dk1"/>
              </a:buClr>
              <a:buSzPts val="2800"/>
              <a:buChar char="•"/>
            </a:pPr>
            <a:r>
              <a:rPr lang="en-US" dirty="0"/>
              <a:t>Complaints may be given verbally or in writing</a:t>
            </a:r>
            <a:endParaRPr dirty="0"/>
          </a:p>
          <a:p>
            <a:pPr marL="228600" lvl="0" indent="-228600" algn="l" rtl="0">
              <a:lnSpc>
                <a:spcPct val="90000"/>
              </a:lnSpc>
              <a:spcBef>
                <a:spcPts val="1000"/>
              </a:spcBef>
              <a:spcAft>
                <a:spcPts val="0"/>
              </a:spcAft>
              <a:buClr>
                <a:schemeClr val="dk1"/>
              </a:buClr>
              <a:buSzPts val="2800"/>
              <a:buChar char="•"/>
            </a:pPr>
            <a:r>
              <a:rPr lang="en-US" dirty="0"/>
              <a:t>Complaints may be given anonymously</a:t>
            </a:r>
            <a:endParaRPr dirty="0"/>
          </a:p>
          <a:p>
            <a:pPr marL="228600" lvl="0" indent="-228600" algn="l" rtl="0">
              <a:lnSpc>
                <a:spcPct val="90000"/>
              </a:lnSpc>
              <a:spcBef>
                <a:spcPts val="1000"/>
              </a:spcBef>
              <a:spcAft>
                <a:spcPts val="0"/>
              </a:spcAft>
              <a:buClr>
                <a:schemeClr val="dk1"/>
              </a:buClr>
              <a:buSzPts val="2800"/>
              <a:buChar char="•"/>
            </a:pPr>
            <a:r>
              <a:rPr lang="en-US" dirty="0"/>
              <a:t>Complaints may be filed at any time up to 6 months after the incident has occurred</a:t>
            </a:r>
            <a:endParaRPr dirty="0"/>
          </a:p>
          <a:p>
            <a:pPr marL="228600" lvl="0" indent="-228600" algn="l" rtl="0">
              <a:lnSpc>
                <a:spcPct val="90000"/>
              </a:lnSpc>
              <a:spcBef>
                <a:spcPts val="1000"/>
              </a:spcBef>
              <a:spcAft>
                <a:spcPts val="0"/>
              </a:spcAft>
              <a:buClr>
                <a:schemeClr val="dk1"/>
              </a:buClr>
              <a:buSzPts val="2800"/>
              <a:buChar char="•"/>
            </a:pPr>
            <a:r>
              <a:rPr lang="en-US" dirty="0"/>
              <a:t>Complaints must be logged correctly and reported to either the USDA office of Civil Rights or to the IDOE</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43"/>
        <p:cNvGrpSpPr/>
        <p:nvPr/>
      </p:nvGrpSpPr>
      <p:grpSpPr>
        <a:xfrm>
          <a:off x="0" y="0"/>
          <a:ext cx="0" cy="0"/>
          <a:chOff x="0" y="0"/>
          <a:chExt cx="0" cy="0"/>
        </a:xfrm>
      </p:grpSpPr>
      <p:sp>
        <p:nvSpPr>
          <p:cNvPr id="444" name="Google Shape;44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45" name="Google Shape;445;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Information to be collected when receiving a civil rights complaint:</a:t>
            </a:r>
            <a:endParaRPr dirty="0"/>
          </a:p>
          <a:p>
            <a:pPr marL="228600" lvl="0" indent="-228600" algn="l" rtl="0">
              <a:lnSpc>
                <a:spcPct val="90000"/>
              </a:lnSpc>
              <a:spcBef>
                <a:spcPts val="1000"/>
              </a:spcBef>
              <a:spcAft>
                <a:spcPts val="0"/>
              </a:spcAft>
              <a:buClr>
                <a:schemeClr val="dk1"/>
              </a:buClr>
              <a:buSzPts val="2800"/>
              <a:buChar char="•"/>
            </a:pPr>
            <a:r>
              <a:rPr lang="en-US" dirty="0"/>
              <a:t>Who: Contact Information of Complainant</a:t>
            </a:r>
            <a:endParaRPr dirty="0"/>
          </a:p>
          <a:p>
            <a:pPr marL="228600" lvl="0" indent="-228600" algn="l" rtl="0">
              <a:lnSpc>
                <a:spcPct val="90000"/>
              </a:lnSpc>
              <a:spcBef>
                <a:spcPts val="1000"/>
              </a:spcBef>
              <a:spcAft>
                <a:spcPts val="0"/>
              </a:spcAft>
              <a:buClr>
                <a:schemeClr val="dk1"/>
              </a:buClr>
              <a:buSzPts val="2800"/>
              <a:buChar char="•"/>
            </a:pPr>
            <a:r>
              <a:rPr lang="en-US" dirty="0"/>
              <a:t>What: Description of Incident(s)</a:t>
            </a:r>
            <a:endParaRPr dirty="0"/>
          </a:p>
          <a:p>
            <a:pPr marL="228600" lvl="0" indent="-228600" algn="l" rtl="0">
              <a:lnSpc>
                <a:spcPct val="90000"/>
              </a:lnSpc>
              <a:spcBef>
                <a:spcPts val="1000"/>
              </a:spcBef>
              <a:spcAft>
                <a:spcPts val="0"/>
              </a:spcAft>
              <a:buClr>
                <a:schemeClr val="dk1"/>
              </a:buClr>
              <a:buSzPts val="2800"/>
              <a:buChar char="•"/>
            </a:pPr>
            <a:r>
              <a:rPr lang="en-US" dirty="0"/>
              <a:t>When: Date of the Incident</a:t>
            </a:r>
            <a:endParaRPr dirty="0"/>
          </a:p>
          <a:p>
            <a:pPr marL="228600" lvl="0" indent="-228600" algn="l" rtl="0">
              <a:lnSpc>
                <a:spcPct val="90000"/>
              </a:lnSpc>
              <a:spcBef>
                <a:spcPts val="1000"/>
              </a:spcBef>
              <a:spcAft>
                <a:spcPts val="0"/>
              </a:spcAft>
              <a:buClr>
                <a:schemeClr val="dk1"/>
              </a:buClr>
              <a:buSzPts val="2800"/>
              <a:buChar char="•"/>
            </a:pPr>
            <a:r>
              <a:rPr lang="en-US" dirty="0"/>
              <a:t>Where: Location of Occurrence</a:t>
            </a:r>
            <a:endParaRPr dirty="0"/>
          </a:p>
          <a:p>
            <a:pPr marL="228600" lvl="0" indent="-228600" algn="l" rtl="0">
              <a:lnSpc>
                <a:spcPct val="90000"/>
              </a:lnSpc>
              <a:spcBef>
                <a:spcPts val="1000"/>
              </a:spcBef>
              <a:spcAft>
                <a:spcPts val="0"/>
              </a:spcAft>
              <a:buClr>
                <a:schemeClr val="dk1"/>
              </a:buClr>
              <a:buSzPts val="2800"/>
              <a:buChar char="•"/>
            </a:pPr>
            <a:r>
              <a:rPr lang="en-US" dirty="0"/>
              <a:t>Who Else: Possible Witnesses</a:t>
            </a:r>
            <a:endParaRPr dirty="0"/>
          </a:p>
          <a:p>
            <a:pPr marL="0" lvl="0" indent="0" algn="l"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r>
              <a:rPr lang="en-US" dirty="0"/>
              <a:t>Then, contact your SFSP Director! </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49"/>
        <p:cNvGrpSpPr/>
        <p:nvPr/>
      </p:nvGrpSpPr>
      <p:grpSpPr>
        <a:xfrm>
          <a:off x="0" y="0"/>
          <a:ext cx="0" cy="0"/>
          <a:chOff x="0" y="0"/>
          <a:chExt cx="0" cy="0"/>
        </a:xfrm>
      </p:grpSpPr>
      <p:sp>
        <p:nvSpPr>
          <p:cNvPr id="450" name="Google Shape;45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51" name="Google Shape;45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Everyone has a responsibility to ensure all people are treated equally and with good manners</a:t>
            </a:r>
            <a:endParaRPr dirty="0"/>
          </a:p>
          <a:p>
            <a:pPr marL="228600" lvl="0" indent="-228600" algn="l" rtl="0">
              <a:lnSpc>
                <a:spcPct val="90000"/>
              </a:lnSpc>
              <a:spcBef>
                <a:spcPts val="1000"/>
              </a:spcBef>
              <a:spcAft>
                <a:spcPts val="0"/>
              </a:spcAft>
              <a:buClr>
                <a:schemeClr val="dk1"/>
              </a:buClr>
              <a:buSzPts val="2800"/>
              <a:buChar char="•"/>
            </a:pPr>
            <a:r>
              <a:rPr lang="en-US" dirty="0"/>
              <a:t>Civil Rights complaints are to be taken seriously</a:t>
            </a:r>
            <a:endParaRPr dirty="0"/>
          </a:p>
          <a:p>
            <a:pPr marL="228600" lvl="0" indent="-228600" algn="l" rtl="0">
              <a:lnSpc>
                <a:spcPct val="90000"/>
              </a:lnSpc>
              <a:spcBef>
                <a:spcPts val="1000"/>
              </a:spcBef>
              <a:spcAft>
                <a:spcPts val="0"/>
              </a:spcAft>
              <a:buClr>
                <a:schemeClr val="dk1"/>
              </a:buClr>
              <a:buSzPts val="2800"/>
              <a:buChar char="•"/>
            </a:pPr>
            <a:r>
              <a:rPr lang="en-US" dirty="0"/>
              <a:t>All complaints must be reported to the USDA</a:t>
            </a:r>
            <a:endParaRPr dirty="0"/>
          </a:p>
          <a:p>
            <a:pPr marL="228600" lvl="0" indent="-228600" algn="l" rtl="0">
              <a:lnSpc>
                <a:spcPct val="90000"/>
              </a:lnSpc>
              <a:spcBef>
                <a:spcPts val="1000"/>
              </a:spcBef>
              <a:spcAft>
                <a:spcPts val="0"/>
              </a:spcAft>
              <a:buClr>
                <a:schemeClr val="dk1"/>
              </a:buClr>
              <a:buSzPts val="2800"/>
              <a:buChar char="•"/>
            </a:pPr>
            <a:r>
              <a:rPr lang="en-US" dirty="0"/>
              <a:t>It is not up to you to determine whether the complaint is valid. As an employee, you simply report the complaint as it was described to you</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55"/>
        <p:cNvGrpSpPr/>
        <p:nvPr/>
      </p:nvGrpSpPr>
      <p:grpSpPr>
        <a:xfrm>
          <a:off x="0" y="0"/>
          <a:ext cx="0" cy="0"/>
          <a:chOff x="0" y="0"/>
          <a:chExt cx="0" cy="0"/>
        </a:xfrm>
      </p:grpSpPr>
      <p:sp>
        <p:nvSpPr>
          <p:cNvPr id="456" name="Google Shape;45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57" name="Google Shape;457;p49"/>
          <p:cNvSpPr txBox="1">
            <a:spLocks noGrp="1"/>
          </p:cNvSpPr>
          <p:nvPr>
            <p:ph type="body" idx="1"/>
          </p:nvPr>
        </p:nvSpPr>
        <p:spPr>
          <a:xfrm>
            <a:off x="838200" y="1690688"/>
            <a:ext cx="10515600" cy="485558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dirty="0"/>
              <a:t>Meal Substitutions</a:t>
            </a:r>
            <a:endParaRPr dirty="0"/>
          </a:p>
          <a:p>
            <a:pPr marL="228600" lvl="0" indent="-228600" algn="l" rtl="0">
              <a:lnSpc>
                <a:spcPct val="90000"/>
              </a:lnSpc>
              <a:spcBef>
                <a:spcPts val="1000"/>
              </a:spcBef>
              <a:spcAft>
                <a:spcPts val="0"/>
              </a:spcAft>
              <a:buClr>
                <a:schemeClr val="dk1"/>
              </a:buClr>
              <a:buSzPct val="100000"/>
              <a:buChar char="•"/>
            </a:pPr>
            <a:r>
              <a:rPr lang="en-US" dirty="0"/>
              <a:t>Meal substitutions must be made for students with an allergy or disability</a:t>
            </a:r>
            <a:endParaRPr dirty="0"/>
          </a:p>
          <a:p>
            <a:pPr marL="228600" lvl="0" indent="-228600" algn="l" rtl="0">
              <a:lnSpc>
                <a:spcPct val="90000"/>
              </a:lnSpc>
              <a:spcBef>
                <a:spcPts val="1000"/>
              </a:spcBef>
              <a:spcAft>
                <a:spcPts val="0"/>
              </a:spcAft>
              <a:buClr>
                <a:schemeClr val="dk1"/>
              </a:buClr>
              <a:buSzPct val="100000"/>
              <a:buChar char="•"/>
            </a:pPr>
            <a:r>
              <a:rPr lang="en-US" dirty="0"/>
              <a:t>If a substitution can be made within the meal pattern, it does not require a note by a medical authority</a:t>
            </a:r>
            <a:endParaRPr dirty="0"/>
          </a:p>
          <a:p>
            <a:pPr marL="685800" lvl="1" indent="-228600" algn="l" rtl="0">
              <a:lnSpc>
                <a:spcPct val="90000"/>
              </a:lnSpc>
              <a:spcBef>
                <a:spcPts val="500"/>
              </a:spcBef>
              <a:spcAft>
                <a:spcPts val="0"/>
              </a:spcAft>
              <a:buClr>
                <a:schemeClr val="dk1"/>
              </a:buClr>
              <a:buSzPct val="100000"/>
              <a:buChar char="•"/>
            </a:pPr>
            <a:r>
              <a:rPr lang="en-US" dirty="0"/>
              <a:t>For example: A child states that they are lactose intolerant, and you have soy milk available. No doctor’s note is required, but you may request one at the local level to make sure you provide the most appropriate substitution </a:t>
            </a:r>
            <a:endParaRPr dirty="0"/>
          </a:p>
          <a:p>
            <a:pPr marL="228600" lvl="0" indent="-228600" algn="l" rtl="0">
              <a:lnSpc>
                <a:spcPct val="90000"/>
              </a:lnSpc>
              <a:spcBef>
                <a:spcPts val="1000"/>
              </a:spcBef>
              <a:spcAft>
                <a:spcPts val="0"/>
              </a:spcAft>
              <a:buClr>
                <a:schemeClr val="dk1"/>
              </a:buClr>
              <a:buSzPct val="100000"/>
              <a:buChar char="•"/>
            </a:pPr>
            <a:r>
              <a:rPr lang="en-US" dirty="0"/>
              <a:t>Substitutions made with a doctor’s note may follow what the documentation says, and substitutions are allowable outside of the meal pattern</a:t>
            </a:r>
            <a:endParaRPr dirty="0"/>
          </a:p>
          <a:p>
            <a:pPr marL="685800" lvl="1" indent="-228600" algn="l" rtl="0">
              <a:lnSpc>
                <a:spcPct val="90000"/>
              </a:lnSpc>
              <a:spcBef>
                <a:spcPts val="500"/>
              </a:spcBef>
              <a:spcAft>
                <a:spcPts val="0"/>
              </a:spcAft>
              <a:buClr>
                <a:schemeClr val="dk1"/>
              </a:buClr>
              <a:buSzPct val="100000"/>
              <a:buChar char="•"/>
            </a:pPr>
            <a:r>
              <a:rPr lang="en-US" dirty="0"/>
              <a:t>For example: the allergy note states the child is allergic to milk and soy, so juice should be substituted at lunch. As long as the note is signed by someone with prescriptive authority, you may make the meal pattern change. Keep the doctor’s note available for review by State Agency field specialist. This documentation may be kept in the sponsor’s central office.</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Supervisor Training </a:t>
            </a:r>
          </a:p>
        </p:txBody>
      </p:sp>
      <p:sp>
        <p:nvSpPr>
          <p:cNvPr id="3" name="Content Placeholder 2"/>
          <p:cNvSpPr>
            <a:spLocks noGrp="1"/>
          </p:cNvSpPr>
          <p:nvPr>
            <p:ph idx="1"/>
          </p:nvPr>
        </p:nvSpPr>
        <p:spPr/>
        <p:txBody>
          <a:bodyPr/>
          <a:lstStyle/>
          <a:p>
            <a:pPr marL="0" indent="0">
              <a:buNone/>
            </a:pPr>
            <a:r>
              <a:rPr lang="en-US" dirty="0"/>
              <a:t>All site staff who will not be site supervisors or monitors may be dismissed at this time. </a:t>
            </a:r>
          </a:p>
        </p:txBody>
      </p:sp>
      <p:pic>
        <p:nvPicPr>
          <p:cNvPr id="14340" name="Picture 4" descr="Image result for supervis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572" y="2628217"/>
            <a:ext cx="2365149" cy="379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54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Supervisor</a:t>
            </a:r>
          </a:p>
        </p:txBody>
      </p:sp>
      <p:sp>
        <p:nvSpPr>
          <p:cNvPr id="3" name="Content Placeholder 2"/>
          <p:cNvSpPr>
            <a:spLocks noGrp="1"/>
          </p:cNvSpPr>
          <p:nvPr>
            <p:ph idx="1"/>
          </p:nvPr>
        </p:nvSpPr>
        <p:spPr/>
        <p:txBody>
          <a:bodyPr/>
          <a:lstStyle/>
          <a:p>
            <a:pPr marL="0" indent="0">
              <a:buNone/>
            </a:pPr>
            <a:r>
              <a:rPr lang="en-US" dirty="0"/>
              <a:t>What is your role? </a:t>
            </a:r>
          </a:p>
          <a:p>
            <a:r>
              <a:rPr lang="en-US" dirty="0"/>
              <a:t>To ensure that compliance is met daily for each meal service that you supervise</a:t>
            </a:r>
          </a:p>
          <a:p>
            <a:r>
              <a:rPr lang="en-US" dirty="0"/>
              <a:t>Serve meals to all children who come to your site</a:t>
            </a:r>
          </a:p>
          <a:p>
            <a:r>
              <a:rPr lang="en-US" dirty="0"/>
              <a:t>Provide excellent customer service to the families that you serve</a:t>
            </a:r>
          </a:p>
          <a:p>
            <a:r>
              <a:rPr lang="en-US" b="1" dirty="0"/>
              <a:t>As a trained site supervisor, you must be fully present during each meal service (observing actual meal service the entire meal period)</a:t>
            </a:r>
          </a:p>
          <a:p>
            <a:endParaRPr lang="en-US" dirty="0"/>
          </a:p>
        </p:txBody>
      </p:sp>
    </p:spTree>
    <p:extLst>
      <p:ext uri="{BB962C8B-B14F-4D97-AF65-F5344CB8AC3E}">
        <p14:creationId xmlns:p14="http://schemas.microsoft.com/office/powerpoint/2010/main" val="409905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t>SFSP SITE STAFF TRAINING</a:t>
            </a:r>
          </a:p>
        </p:txBody>
      </p:sp>
      <p:sp>
        <p:nvSpPr>
          <p:cNvPr id="123" name="Google Shape;1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US" sz="4000" dirty="0"/>
              <a:t>SFSP = </a:t>
            </a:r>
            <a:r>
              <a:rPr lang="en-US" sz="4000" u="sng" dirty="0"/>
              <a:t>S</a:t>
            </a:r>
            <a:r>
              <a:rPr lang="en-US" sz="4000" dirty="0"/>
              <a:t>ummer </a:t>
            </a:r>
            <a:r>
              <a:rPr lang="en-US" sz="4000" u="sng" dirty="0"/>
              <a:t>F</a:t>
            </a:r>
            <a:r>
              <a:rPr lang="en-US" sz="4000" dirty="0"/>
              <a:t>ood </a:t>
            </a:r>
            <a:r>
              <a:rPr lang="en-US" sz="4000" u="sng" dirty="0"/>
              <a:t>S</a:t>
            </a:r>
            <a:r>
              <a:rPr lang="en-US" sz="4000" dirty="0"/>
              <a:t>ervice </a:t>
            </a:r>
            <a:r>
              <a:rPr lang="en-US" sz="4000" u="sng" dirty="0"/>
              <a:t>P</a:t>
            </a:r>
            <a:r>
              <a:rPr lang="en-US" sz="4000" dirty="0"/>
              <a:t>rogram</a:t>
            </a:r>
            <a:endParaRPr dirty="0"/>
          </a:p>
          <a:p>
            <a:pPr marL="0" lvl="0" indent="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The SFSP is funded by the United States Department of Agriculture (USDA)</a:t>
            </a:r>
            <a:endParaRPr dirty="0"/>
          </a:p>
          <a:p>
            <a:pPr marL="228600" lvl="0" indent="-228600" algn="l" rtl="0">
              <a:lnSpc>
                <a:spcPct val="90000"/>
              </a:lnSpc>
              <a:spcBef>
                <a:spcPts val="1000"/>
              </a:spcBef>
              <a:spcAft>
                <a:spcPts val="0"/>
              </a:spcAft>
              <a:buClr>
                <a:schemeClr val="dk1"/>
              </a:buClr>
              <a:buSzPts val="2800"/>
              <a:buChar char="•"/>
            </a:pPr>
            <a:r>
              <a:rPr lang="en-US" dirty="0"/>
              <a:t>All rules and regulations are federal (national) requirements </a:t>
            </a:r>
            <a:endParaRPr dirty="0"/>
          </a:p>
          <a:p>
            <a:pPr marL="228600" lvl="0" indent="-228600" algn="l" rtl="0">
              <a:lnSpc>
                <a:spcPct val="90000"/>
              </a:lnSpc>
              <a:spcBef>
                <a:spcPts val="1000"/>
              </a:spcBef>
              <a:spcAft>
                <a:spcPts val="0"/>
              </a:spcAft>
              <a:buClr>
                <a:schemeClr val="dk1"/>
              </a:buClr>
              <a:buSzPts val="2800"/>
              <a:buChar char="•"/>
            </a:pPr>
            <a:r>
              <a:rPr lang="en-US" dirty="0"/>
              <a:t>The SFSP is locally administered by the Indiana Department of Education (IDOE)</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Supervisor</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Responsibilities</a:t>
            </a:r>
          </a:p>
          <a:p>
            <a:r>
              <a:rPr lang="en-US" dirty="0"/>
              <a:t>Ensure each meal served is reimbursable</a:t>
            </a:r>
          </a:p>
          <a:p>
            <a:r>
              <a:rPr lang="en-US" dirty="0"/>
              <a:t>Maintain meal count documentation</a:t>
            </a:r>
          </a:p>
          <a:p>
            <a:r>
              <a:rPr lang="en-US" dirty="0"/>
              <a:t>Maintain meal pattern compliance documentation</a:t>
            </a:r>
          </a:p>
          <a:p>
            <a:r>
              <a:rPr lang="en-US" dirty="0"/>
              <a:t>Maintain delivery receipts as needed</a:t>
            </a:r>
          </a:p>
          <a:p>
            <a:r>
              <a:rPr lang="en-US" dirty="0"/>
              <a:t>Communicate with Sponsor about meal delivery changes</a:t>
            </a:r>
          </a:p>
          <a:p>
            <a:r>
              <a:rPr lang="en-US" dirty="0"/>
              <a:t>Ensure food safety</a:t>
            </a:r>
          </a:p>
          <a:p>
            <a:r>
              <a:rPr lang="en-US" dirty="0"/>
              <a:t>Ensure civil rights compliance</a:t>
            </a:r>
          </a:p>
          <a:p>
            <a:r>
              <a:rPr lang="en-US" dirty="0"/>
              <a:t>Inform your SFSP director of the need for a change in meal service time or meal type</a:t>
            </a:r>
          </a:p>
          <a:p>
            <a:r>
              <a:rPr lang="en-US" dirty="0"/>
              <a:t>Submit all appropriate documentation to the central office on a daily/weekly basis</a:t>
            </a:r>
          </a:p>
          <a:p>
            <a:r>
              <a:rPr lang="en-US" dirty="0"/>
              <a:t>Keep your site looking clean and safe</a:t>
            </a:r>
          </a:p>
        </p:txBody>
      </p:sp>
      <p:pic>
        <p:nvPicPr>
          <p:cNvPr id="5" name="Picture 4"/>
          <p:cNvPicPr>
            <a:picLocks noChangeAspect="1"/>
          </p:cNvPicPr>
          <p:nvPr/>
        </p:nvPicPr>
        <p:blipFill>
          <a:blip r:embed="rId2"/>
          <a:stretch>
            <a:fillRect/>
          </a:stretch>
        </p:blipFill>
        <p:spPr>
          <a:xfrm>
            <a:off x="7919526" y="1027906"/>
            <a:ext cx="3559145" cy="2272484"/>
          </a:xfrm>
          <a:prstGeom prst="rect">
            <a:avLst/>
          </a:prstGeom>
        </p:spPr>
      </p:pic>
    </p:spTree>
    <p:extLst>
      <p:ext uri="{BB962C8B-B14F-4D97-AF65-F5344CB8AC3E}">
        <p14:creationId xmlns:p14="http://schemas.microsoft.com/office/powerpoint/2010/main" val="2401486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Reimbursable Meal Distribution</a:t>
            </a:r>
          </a:p>
        </p:txBody>
      </p:sp>
      <p:sp>
        <p:nvSpPr>
          <p:cNvPr id="3" name="Content Placeholder 2"/>
          <p:cNvSpPr>
            <a:spLocks noGrp="1"/>
          </p:cNvSpPr>
          <p:nvPr>
            <p:ph idx="1"/>
          </p:nvPr>
        </p:nvSpPr>
        <p:spPr/>
        <p:txBody>
          <a:bodyPr/>
          <a:lstStyle/>
          <a:p>
            <a:r>
              <a:rPr lang="en-US" dirty="0"/>
              <a:t>Each child must be offered the minimum required components according to the meal pattern</a:t>
            </a:r>
          </a:p>
          <a:p>
            <a:r>
              <a:rPr lang="en-US" dirty="0"/>
              <a:t>Each meal claimed must contain the minimum required items according to your service method</a:t>
            </a:r>
          </a:p>
          <a:p>
            <a:r>
              <a:rPr lang="en-US" dirty="0"/>
              <a:t>At a congregate site, each meal claimed </a:t>
            </a:r>
            <a:r>
              <a:rPr lang="en-US" b="1" dirty="0"/>
              <a:t>must be eaten on site</a:t>
            </a:r>
          </a:p>
          <a:p>
            <a:r>
              <a:rPr lang="en-US" dirty="0"/>
              <a:t>Children should be served before adults</a:t>
            </a:r>
          </a:p>
          <a:p>
            <a:r>
              <a:rPr lang="en-US" u="sng" dirty="0"/>
              <a:t>Only meals served to children</a:t>
            </a:r>
            <a:r>
              <a:rPr lang="en-US" dirty="0"/>
              <a:t> may be claimed for reimbursement, all other meals must be counted in the correct section of the daily meal count form</a:t>
            </a:r>
          </a:p>
        </p:txBody>
      </p:sp>
    </p:spTree>
    <p:extLst>
      <p:ext uri="{BB962C8B-B14F-4D97-AF65-F5344CB8AC3E}">
        <p14:creationId xmlns:p14="http://schemas.microsoft.com/office/powerpoint/2010/main" val="3656518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Meal Count Documentation</a:t>
            </a:r>
          </a:p>
        </p:txBody>
      </p:sp>
      <p:sp>
        <p:nvSpPr>
          <p:cNvPr id="3" name="Content Placeholder 2"/>
          <p:cNvSpPr>
            <a:spLocks noGrp="1"/>
          </p:cNvSpPr>
          <p:nvPr>
            <p:ph idx="1"/>
          </p:nvPr>
        </p:nvSpPr>
        <p:spPr/>
        <p:txBody>
          <a:bodyPr/>
          <a:lstStyle/>
          <a:p>
            <a:r>
              <a:rPr lang="en-US" dirty="0"/>
              <a:t>Ensure all meals are counted at the point of service</a:t>
            </a:r>
          </a:p>
          <a:p>
            <a:r>
              <a:rPr lang="en-US" dirty="0"/>
              <a:t>Ensure there is one person designated to count meals on each meal service line</a:t>
            </a:r>
          </a:p>
          <a:p>
            <a:r>
              <a:rPr lang="en-US" dirty="0"/>
              <a:t>Ensure the person counting meals is trained in how to complete the daily meal count form</a:t>
            </a:r>
          </a:p>
          <a:p>
            <a:r>
              <a:rPr lang="en-US" dirty="0"/>
              <a:t>Review all meal count sheets for accuracy and completeness</a:t>
            </a:r>
          </a:p>
        </p:txBody>
      </p:sp>
    </p:spTree>
    <p:extLst>
      <p:ext uri="{BB962C8B-B14F-4D97-AF65-F5344CB8AC3E}">
        <p14:creationId xmlns:p14="http://schemas.microsoft.com/office/powerpoint/2010/main" val="497741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Maintain Meal Pattern Compliance Documentation</a:t>
            </a:r>
          </a:p>
        </p:txBody>
      </p:sp>
      <p:sp>
        <p:nvSpPr>
          <p:cNvPr id="3" name="Content Placeholder 2"/>
          <p:cNvSpPr>
            <a:spLocks noGrp="1"/>
          </p:cNvSpPr>
          <p:nvPr>
            <p:ph idx="1"/>
          </p:nvPr>
        </p:nvSpPr>
        <p:spPr>
          <a:xfrm>
            <a:off x="838200" y="1967293"/>
            <a:ext cx="10515600" cy="4351338"/>
          </a:xfrm>
        </p:spPr>
        <p:txBody>
          <a:bodyPr>
            <a:normAutofit/>
          </a:bodyPr>
          <a:lstStyle/>
          <a:p>
            <a:r>
              <a:rPr lang="en-US" dirty="0"/>
              <a:t>Keep recipes and CN labels for items served</a:t>
            </a:r>
          </a:p>
          <a:p>
            <a:r>
              <a:rPr lang="en-US" dirty="0"/>
              <a:t>Each site must track what is offered in a meal by maintaining:</a:t>
            </a:r>
          </a:p>
          <a:p>
            <a:pPr lvl="1"/>
            <a:r>
              <a:rPr lang="en-US" dirty="0"/>
              <a:t>A Detailed Menu with serving sizes </a:t>
            </a:r>
          </a:p>
          <a:p>
            <a:pPr marL="0" indent="0">
              <a:buNone/>
            </a:pPr>
            <a:r>
              <a:rPr lang="en-US" dirty="0"/>
              <a:t>	and/or</a:t>
            </a:r>
          </a:p>
          <a:p>
            <a:pPr lvl="1"/>
            <a:r>
              <a:rPr lang="en-US" dirty="0"/>
              <a:t>Production Record  complete</a:t>
            </a:r>
          </a:p>
          <a:p>
            <a:pPr lvl="1"/>
            <a:r>
              <a:rPr lang="en-US" dirty="0"/>
              <a:t>Any substitutions made must be documented that day</a:t>
            </a:r>
          </a:p>
          <a:p>
            <a:pPr marL="457200" lvl="1" indent="0">
              <a:buNone/>
            </a:pPr>
            <a:endParaRPr lang="en-US" dirty="0"/>
          </a:p>
          <a:p>
            <a:pPr marL="457200" lvl="1" indent="0" algn="ctr">
              <a:buNone/>
            </a:pPr>
            <a:r>
              <a:rPr lang="en-US" dirty="0"/>
              <a:t>Discuss with your SFSP Director how to properly maintain menu documentation</a:t>
            </a:r>
          </a:p>
        </p:txBody>
      </p:sp>
    </p:spTree>
    <p:extLst>
      <p:ext uri="{BB962C8B-B14F-4D97-AF65-F5344CB8AC3E}">
        <p14:creationId xmlns:p14="http://schemas.microsoft.com/office/powerpoint/2010/main" val="21545910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Menu Example</a:t>
            </a:r>
          </a:p>
        </p:txBody>
      </p:sp>
      <p:sp>
        <p:nvSpPr>
          <p:cNvPr id="3" name="Content Placeholder 2"/>
          <p:cNvSpPr>
            <a:spLocks noGrp="1"/>
          </p:cNvSpPr>
          <p:nvPr>
            <p:ph idx="1"/>
          </p:nvPr>
        </p:nvSpPr>
        <p:spPr>
          <a:xfrm>
            <a:off x="838200" y="1825625"/>
            <a:ext cx="10515600" cy="479693"/>
          </a:xfrm>
        </p:spPr>
        <p:txBody>
          <a:bodyPr>
            <a:normAutofit fontScale="85000" lnSpcReduction="20000"/>
          </a:bodyPr>
          <a:lstStyle/>
          <a:p>
            <a:pPr marL="0" indent="0" algn="ctr">
              <a:buNone/>
            </a:pPr>
            <a:r>
              <a:rPr lang="en-US" dirty="0"/>
              <a:t>Lists all items offered and the serving size for each</a:t>
            </a:r>
          </a:p>
        </p:txBody>
      </p:sp>
      <p:pic>
        <p:nvPicPr>
          <p:cNvPr id="4" name="Picture 3"/>
          <p:cNvPicPr>
            <a:picLocks noChangeAspect="1"/>
          </p:cNvPicPr>
          <p:nvPr/>
        </p:nvPicPr>
        <p:blipFill>
          <a:blip r:embed="rId2"/>
          <a:stretch>
            <a:fillRect/>
          </a:stretch>
        </p:blipFill>
        <p:spPr>
          <a:xfrm>
            <a:off x="1496185" y="2574700"/>
            <a:ext cx="9633777" cy="2987899"/>
          </a:xfrm>
          <a:prstGeom prst="rect">
            <a:avLst/>
          </a:prstGeom>
        </p:spPr>
      </p:pic>
    </p:spTree>
    <p:extLst>
      <p:ext uri="{BB962C8B-B14F-4D97-AF65-F5344CB8AC3E}">
        <p14:creationId xmlns:p14="http://schemas.microsoft.com/office/powerpoint/2010/main" val="620284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Production Record Example</a:t>
            </a:r>
          </a:p>
        </p:txBody>
      </p:sp>
      <p:pic>
        <p:nvPicPr>
          <p:cNvPr id="4" name="Picture 3"/>
          <p:cNvPicPr>
            <a:picLocks noChangeAspect="1"/>
          </p:cNvPicPr>
          <p:nvPr/>
        </p:nvPicPr>
        <p:blipFill>
          <a:blip r:embed="rId2"/>
          <a:stretch>
            <a:fillRect/>
          </a:stretch>
        </p:blipFill>
        <p:spPr>
          <a:xfrm>
            <a:off x="2852469" y="1054513"/>
            <a:ext cx="7362825" cy="5610225"/>
          </a:xfrm>
          <a:prstGeom prst="rect">
            <a:avLst/>
          </a:prstGeom>
        </p:spPr>
      </p:pic>
    </p:spTree>
    <p:extLst>
      <p:ext uri="{BB962C8B-B14F-4D97-AF65-F5344CB8AC3E}">
        <p14:creationId xmlns:p14="http://schemas.microsoft.com/office/powerpoint/2010/main" val="3746873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 Delivery Receipts</a:t>
            </a:r>
          </a:p>
        </p:txBody>
      </p:sp>
      <p:sp>
        <p:nvSpPr>
          <p:cNvPr id="3" name="Content Placeholder 2"/>
          <p:cNvSpPr>
            <a:spLocks noGrp="1"/>
          </p:cNvSpPr>
          <p:nvPr>
            <p:ph idx="1"/>
          </p:nvPr>
        </p:nvSpPr>
        <p:spPr/>
        <p:txBody>
          <a:bodyPr/>
          <a:lstStyle/>
          <a:p>
            <a:pPr marL="114300" indent="0">
              <a:buNone/>
            </a:pPr>
            <a:r>
              <a:rPr lang="en-US" dirty="0"/>
              <a:t>If serving vended meals, the vendor must provide documentation of how many meals have been delivered </a:t>
            </a:r>
          </a:p>
          <a:p>
            <a:pPr lvl="1"/>
            <a:r>
              <a:rPr lang="en-US" dirty="0"/>
              <a:t>Meal delivery slips may be maintained at the sponsor level, however, a daily sign off or delivery confirmation slip of how many meals were delivered at each site should be standard practice at the site level</a:t>
            </a:r>
          </a:p>
          <a:p>
            <a:endParaRPr lang="en-US" dirty="0"/>
          </a:p>
          <a:p>
            <a:pPr marL="114300" indent="0">
              <a:buNone/>
            </a:pPr>
            <a:r>
              <a:rPr lang="en-US" dirty="0"/>
              <a:t>If receiving raw or fresh foods, maintain delivery receipts and invoices</a:t>
            </a:r>
          </a:p>
          <a:p>
            <a:pPr lvl="1"/>
            <a:r>
              <a:rPr lang="en-US" dirty="0"/>
              <a:t>Check to ensure food is delivered at proper temperature and in good condition</a:t>
            </a:r>
          </a:p>
          <a:p>
            <a:pPr marL="0" indent="0">
              <a:buNone/>
            </a:pPr>
            <a:endParaRPr lang="en-US" dirty="0"/>
          </a:p>
        </p:txBody>
      </p:sp>
    </p:spTree>
    <p:extLst>
      <p:ext uri="{BB962C8B-B14F-4D97-AF65-F5344CB8AC3E}">
        <p14:creationId xmlns:p14="http://schemas.microsoft.com/office/powerpoint/2010/main" val="2284992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Communicate Meal Delivery Changes</a:t>
            </a:r>
          </a:p>
        </p:txBody>
      </p:sp>
      <p:sp>
        <p:nvSpPr>
          <p:cNvPr id="3" name="Content Placeholder 2"/>
          <p:cNvSpPr>
            <a:spLocks noGrp="1"/>
          </p:cNvSpPr>
          <p:nvPr>
            <p:ph idx="1"/>
          </p:nvPr>
        </p:nvSpPr>
        <p:spPr>
          <a:solidFill>
            <a:schemeClr val="accent4">
              <a:lumMod val="40000"/>
              <a:lumOff val="60000"/>
            </a:schemeClr>
          </a:solidFill>
        </p:spPr>
        <p:txBody>
          <a:bodyPr/>
          <a:lstStyle/>
          <a:p>
            <a:pPr marL="0" indent="0">
              <a:buNone/>
            </a:pPr>
            <a:r>
              <a:rPr lang="en-US" dirty="0">
                <a:solidFill>
                  <a:srgbClr val="7030A0"/>
                </a:solidFill>
              </a:rPr>
              <a:t>Sponsors insert how meal delivery changes should be handled:</a:t>
            </a:r>
          </a:p>
          <a:p>
            <a:r>
              <a:rPr lang="en-US" dirty="0">
                <a:solidFill>
                  <a:srgbClr val="7030A0"/>
                </a:solidFill>
              </a:rPr>
              <a:t>Who do they contact? </a:t>
            </a:r>
          </a:p>
          <a:p>
            <a:r>
              <a:rPr lang="en-US" dirty="0">
                <a:solidFill>
                  <a:srgbClr val="7030A0"/>
                </a:solidFill>
              </a:rPr>
              <a:t>Is there a phone number or email? </a:t>
            </a:r>
          </a:p>
          <a:p>
            <a:r>
              <a:rPr lang="en-US" dirty="0">
                <a:solidFill>
                  <a:srgbClr val="7030A0"/>
                </a:solidFill>
              </a:rPr>
              <a:t>Is there a cut-off time?</a:t>
            </a:r>
          </a:p>
          <a:p>
            <a:r>
              <a:rPr lang="en-US" dirty="0">
                <a:solidFill>
                  <a:srgbClr val="7030A0"/>
                </a:solidFill>
              </a:rPr>
              <a:t>Do they need to notify more than one person? </a:t>
            </a:r>
          </a:p>
        </p:txBody>
      </p:sp>
    </p:spTree>
    <p:extLst>
      <p:ext uri="{BB962C8B-B14F-4D97-AF65-F5344CB8AC3E}">
        <p14:creationId xmlns:p14="http://schemas.microsoft.com/office/powerpoint/2010/main" val="1476516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Safety is Critical</a:t>
            </a:r>
          </a:p>
        </p:txBody>
      </p:sp>
      <p:sp>
        <p:nvSpPr>
          <p:cNvPr id="3" name="Content Placeholder 2"/>
          <p:cNvSpPr>
            <a:spLocks noGrp="1"/>
          </p:cNvSpPr>
          <p:nvPr>
            <p:ph idx="1"/>
          </p:nvPr>
        </p:nvSpPr>
        <p:spPr/>
        <p:txBody>
          <a:bodyPr/>
          <a:lstStyle/>
          <a:p>
            <a:r>
              <a:rPr lang="en-US" dirty="0"/>
              <a:t>Make sure that all employees are following food safe practices</a:t>
            </a:r>
          </a:p>
          <a:p>
            <a:pPr lvl="1"/>
            <a:r>
              <a:rPr lang="en-US" dirty="0"/>
              <a:t>If you have a food safety plan, make sure that Standard Operating Procedures are followed</a:t>
            </a:r>
          </a:p>
          <a:p>
            <a:r>
              <a:rPr lang="en-US" dirty="0"/>
              <a:t>Food must be stored at proper temperatures</a:t>
            </a:r>
          </a:p>
          <a:p>
            <a:r>
              <a:rPr lang="en-US" dirty="0"/>
              <a:t>Food temperatures must be taken during preparation and at service time and recorded in the correct temperature logs</a:t>
            </a:r>
          </a:p>
          <a:p>
            <a:r>
              <a:rPr lang="en-US" b="1" dirty="0"/>
              <a:t>OR</a:t>
            </a:r>
            <a:r>
              <a:rPr lang="en-US" dirty="0"/>
              <a:t> if using time as a control, document the time items have been out of temperature control to be thrown away</a:t>
            </a:r>
          </a:p>
        </p:txBody>
      </p:sp>
    </p:spTree>
    <p:extLst>
      <p:ext uri="{BB962C8B-B14F-4D97-AF65-F5344CB8AC3E}">
        <p14:creationId xmlns:p14="http://schemas.microsoft.com/office/powerpoint/2010/main" val="4621195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Ensure Civil Rights Compliance</a:t>
            </a:r>
          </a:p>
        </p:txBody>
      </p:sp>
      <p:sp>
        <p:nvSpPr>
          <p:cNvPr id="3" name="Content Placeholder 2"/>
          <p:cNvSpPr>
            <a:spLocks noGrp="1"/>
          </p:cNvSpPr>
          <p:nvPr>
            <p:ph idx="1"/>
          </p:nvPr>
        </p:nvSpPr>
        <p:spPr/>
        <p:txBody>
          <a:bodyPr/>
          <a:lstStyle/>
          <a:p>
            <a:r>
              <a:rPr lang="en-US" dirty="0"/>
              <a:t>Maintain an operation that allows equal access for all participants</a:t>
            </a:r>
          </a:p>
          <a:p>
            <a:r>
              <a:rPr lang="en-US" dirty="0"/>
              <a:t>Treat all families that you meet with courtesy while expecting excellent customer service from all your site staff</a:t>
            </a:r>
          </a:p>
          <a:p>
            <a:r>
              <a:rPr lang="en-US" dirty="0"/>
              <a:t>Place the “And Justice for All” poster in a visible spot during each meal service</a:t>
            </a:r>
          </a:p>
        </p:txBody>
      </p:sp>
      <p:pic>
        <p:nvPicPr>
          <p:cNvPr id="16386" name="Picture 2" descr="Image result for divers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5752" y="3199465"/>
            <a:ext cx="4320495" cy="432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1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SFSP Purpose</a:t>
            </a:r>
            <a:endParaRPr/>
          </a:p>
        </p:txBody>
      </p:sp>
      <p:sp>
        <p:nvSpPr>
          <p:cNvPr id="129" name="Google Shape;129;p4"/>
          <p:cNvSpPr txBox="1">
            <a:spLocks noGrp="1"/>
          </p:cNvSpPr>
          <p:nvPr>
            <p:ph type="body" idx="1"/>
          </p:nvPr>
        </p:nvSpPr>
        <p:spPr>
          <a:xfrm>
            <a:off x="838200" y="1690688"/>
            <a:ext cx="10835936" cy="49148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SFSP IS…</a:t>
            </a:r>
            <a:endParaRPr dirty="0"/>
          </a:p>
          <a:p>
            <a:pPr marL="228600" lvl="0" indent="-228600" algn="l" rtl="0">
              <a:lnSpc>
                <a:spcPct val="90000"/>
              </a:lnSpc>
              <a:spcBef>
                <a:spcPts val="1000"/>
              </a:spcBef>
              <a:spcAft>
                <a:spcPts val="0"/>
              </a:spcAft>
              <a:buClr>
                <a:schemeClr val="dk1"/>
              </a:buClr>
              <a:buSzPts val="2800"/>
              <a:buChar char="•"/>
            </a:pPr>
            <a:r>
              <a:rPr lang="en-US" dirty="0"/>
              <a:t>A program to provide nutritional meals to underprivileged children during times when school is not in session</a:t>
            </a:r>
            <a:r>
              <a:rPr lang="en-US" sz="1100" dirty="0"/>
              <a:t> </a:t>
            </a:r>
          </a:p>
          <a:p>
            <a:pPr marL="228600" lvl="0" indent="-228600" algn="l" rtl="0">
              <a:lnSpc>
                <a:spcPct val="90000"/>
              </a:lnSpc>
              <a:spcBef>
                <a:spcPts val="1000"/>
              </a:spcBef>
              <a:spcAft>
                <a:spcPts val="0"/>
              </a:spcAft>
              <a:buClr>
                <a:schemeClr val="dk1"/>
              </a:buClr>
              <a:buSzPts val="2800"/>
              <a:buChar char="•"/>
            </a:pPr>
            <a:endParaRPr sz="800" dirty="0"/>
          </a:p>
          <a:p>
            <a:pPr marL="0" lvl="0" indent="0" algn="l" rtl="0">
              <a:lnSpc>
                <a:spcPct val="90000"/>
              </a:lnSpc>
              <a:spcBef>
                <a:spcPts val="1000"/>
              </a:spcBef>
              <a:spcAft>
                <a:spcPts val="0"/>
              </a:spcAft>
              <a:buClr>
                <a:schemeClr val="dk1"/>
              </a:buClr>
              <a:buSzPts val="2800"/>
              <a:buNone/>
            </a:pPr>
            <a:r>
              <a:rPr lang="en-US" dirty="0"/>
              <a:t>SFSP is NOT…</a:t>
            </a:r>
            <a:endParaRPr dirty="0"/>
          </a:p>
          <a:p>
            <a:pPr marL="228600" lvl="0" indent="-228600" algn="l" rtl="0">
              <a:lnSpc>
                <a:spcPct val="90000"/>
              </a:lnSpc>
              <a:spcBef>
                <a:spcPts val="1000"/>
              </a:spcBef>
              <a:spcAft>
                <a:spcPts val="0"/>
              </a:spcAft>
              <a:buClr>
                <a:schemeClr val="dk1"/>
              </a:buClr>
              <a:buSzPts val="2800"/>
              <a:buChar char="•"/>
            </a:pPr>
            <a:r>
              <a:rPr lang="en-US" dirty="0"/>
              <a:t>A program to feed adults</a:t>
            </a:r>
            <a:endParaRPr dirty="0"/>
          </a:p>
          <a:p>
            <a:pPr marL="228600" lvl="0" indent="-228600" algn="l" rtl="0">
              <a:lnSpc>
                <a:spcPct val="90000"/>
              </a:lnSpc>
              <a:spcBef>
                <a:spcPts val="1000"/>
              </a:spcBef>
              <a:spcAft>
                <a:spcPts val="0"/>
              </a:spcAft>
              <a:buClr>
                <a:schemeClr val="dk1"/>
              </a:buClr>
              <a:buSzPts val="2800"/>
              <a:buChar char="•"/>
            </a:pPr>
            <a:r>
              <a:rPr lang="en-US" dirty="0"/>
              <a:t>Designed to provide children with all food that they need in a day</a:t>
            </a:r>
          </a:p>
          <a:p>
            <a:pPr marL="228600" lvl="0" indent="-228600" algn="l" rtl="0">
              <a:lnSpc>
                <a:spcPct val="90000"/>
              </a:lnSpc>
              <a:spcBef>
                <a:spcPts val="1000"/>
              </a:spcBef>
              <a:spcAft>
                <a:spcPts val="0"/>
              </a:spcAft>
              <a:buClr>
                <a:schemeClr val="dk1"/>
              </a:buClr>
              <a:buSzPts val="2800"/>
              <a:buChar char="•"/>
            </a:pPr>
            <a:endParaRPr lang="en-US" sz="800" dirty="0"/>
          </a:p>
          <a:p>
            <a:pPr marL="0" lvl="0" indent="0" algn="l" rtl="0">
              <a:lnSpc>
                <a:spcPct val="90000"/>
              </a:lnSpc>
              <a:spcBef>
                <a:spcPts val="1000"/>
              </a:spcBef>
              <a:spcAft>
                <a:spcPts val="0"/>
              </a:spcAft>
              <a:buClr>
                <a:schemeClr val="dk1"/>
              </a:buClr>
              <a:buSzPts val="2800"/>
              <a:buNone/>
            </a:pPr>
            <a:r>
              <a:rPr lang="en-US" dirty="0"/>
              <a:t>SFSP SPONSORS MAY QUALIFY AND BE APPROVED TO OPERATE…</a:t>
            </a:r>
          </a:p>
          <a:p>
            <a:pPr marL="228600" lvl="0" indent="-228600" algn="l" rtl="0">
              <a:lnSpc>
                <a:spcPct val="90000"/>
              </a:lnSpc>
              <a:spcBef>
                <a:spcPts val="1000"/>
              </a:spcBef>
              <a:spcAft>
                <a:spcPts val="0"/>
              </a:spcAft>
              <a:buClr>
                <a:schemeClr val="dk1"/>
              </a:buClr>
              <a:buSzPts val="2800"/>
              <a:buChar char="•"/>
            </a:pPr>
            <a:r>
              <a:rPr lang="en-US" dirty="0"/>
              <a:t>In-person meal service sites </a:t>
            </a:r>
          </a:p>
          <a:p>
            <a:pPr marL="228600" lvl="0" indent="-228600" algn="l" rtl="0">
              <a:lnSpc>
                <a:spcPct val="90000"/>
              </a:lnSpc>
              <a:spcBef>
                <a:spcPts val="1000"/>
              </a:spcBef>
              <a:spcAft>
                <a:spcPts val="0"/>
              </a:spcAft>
              <a:buClr>
                <a:schemeClr val="dk1"/>
              </a:buClr>
              <a:buSzPts val="2800"/>
              <a:buChar char="•"/>
            </a:pPr>
            <a:r>
              <a:rPr lang="en-US" dirty="0"/>
              <a:t>Non-congregate meal service sites located in rural areas</a:t>
            </a:r>
            <a:endParaRPr dirty="0"/>
          </a:p>
        </p:txBody>
      </p:sp>
      <p:pic>
        <p:nvPicPr>
          <p:cNvPr id="1026" name="Picture 2">
            <a:extLst>
              <a:ext uri="{FF2B5EF4-FFF2-40B4-BE49-F238E27FC236}">
                <a16:creationId xmlns:a16="http://schemas.microsoft.com/office/drawing/2014/main" id="{5B5F7868-AFC5-1D65-627E-0D77F90BE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596" y="729171"/>
            <a:ext cx="4495800" cy="11906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 the SFSP Director of Changes</a:t>
            </a:r>
          </a:p>
        </p:txBody>
      </p:sp>
      <p:sp>
        <p:nvSpPr>
          <p:cNvPr id="3" name="Content Placeholder 2"/>
          <p:cNvSpPr>
            <a:spLocks noGrp="1"/>
          </p:cNvSpPr>
          <p:nvPr>
            <p:ph idx="1"/>
          </p:nvPr>
        </p:nvSpPr>
        <p:spPr>
          <a:xfrm>
            <a:off x="838200" y="1690688"/>
            <a:ext cx="10515600" cy="4351338"/>
          </a:xfrm>
        </p:spPr>
        <p:txBody>
          <a:bodyPr>
            <a:normAutofit lnSpcReduction="10000"/>
          </a:bodyPr>
          <a:lstStyle/>
          <a:p>
            <a:pPr marL="0" indent="0">
              <a:buNone/>
            </a:pPr>
            <a:r>
              <a:rPr lang="en-US" b="1" dirty="0"/>
              <a:t>All meals must be served within the approved meal service time</a:t>
            </a:r>
          </a:p>
          <a:p>
            <a:r>
              <a:rPr lang="en-US" dirty="0"/>
              <a:t>Confirm with your SFSP Director what meal service time is approved for your site</a:t>
            </a:r>
          </a:p>
          <a:p>
            <a:r>
              <a:rPr lang="en-US" dirty="0"/>
              <a:t>No changes can be made without prior approval by the IDOE</a:t>
            </a:r>
          </a:p>
          <a:p>
            <a:r>
              <a:rPr lang="en-US" dirty="0"/>
              <a:t>Any need to change meal service time will usually take a few days to be approved. As a result, changes are typically not immediate </a:t>
            </a:r>
          </a:p>
          <a:p>
            <a:r>
              <a:rPr lang="en-US" dirty="0"/>
              <a:t>Field trips must be entered into the online system and approved by the IDOE in advance</a:t>
            </a:r>
          </a:p>
          <a:p>
            <a:r>
              <a:rPr lang="en-US" dirty="0"/>
              <a:t>Emergency situations (i.e. the breakdown of a delivery truck) should be communicated to the IDOE immediately</a:t>
            </a:r>
          </a:p>
        </p:txBody>
      </p:sp>
    </p:spTree>
    <p:extLst>
      <p:ext uri="{BB962C8B-B14F-4D97-AF65-F5344CB8AC3E}">
        <p14:creationId xmlns:p14="http://schemas.microsoft.com/office/powerpoint/2010/main" val="30623727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all Required Documentation </a:t>
            </a:r>
          </a:p>
        </p:txBody>
      </p:sp>
      <p:sp>
        <p:nvSpPr>
          <p:cNvPr id="3" name="Content Placeholder 2"/>
          <p:cNvSpPr>
            <a:spLocks noGrp="1"/>
          </p:cNvSpPr>
          <p:nvPr>
            <p:ph idx="1"/>
          </p:nvPr>
        </p:nvSpPr>
        <p:spPr>
          <a:solidFill>
            <a:schemeClr val="accent4">
              <a:lumMod val="40000"/>
              <a:lumOff val="60000"/>
            </a:schemeClr>
          </a:solidFill>
        </p:spPr>
        <p:txBody>
          <a:bodyPr>
            <a:normAutofit lnSpcReduction="10000"/>
          </a:bodyPr>
          <a:lstStyle/>
          <a:p>
            <a:r>
              <a:rPr lang="en-US" dirty="0"/>
              <a:t>Submit all required paperwork:</a:t>
            </a:r>
          </a:p>
          <a:p>
            <a:pPr lvl="1"/>
            <a:r>
              <a:rPr lang="en-US" dirty="0"/>
              <a:t>Daily Meal Count Forms</a:t>
            </a:r>
          </a:p>
          <a:p>
            <a:pPr lvl="1"/>
            <a:r>
              <a:rPr lang="en-US" dirty="0"/>
              <a:t>Proof of meal pattern compliance</a:t>
            </a:r>
          </a:p>
          <a:p>
            <a:pPr lvl="1"/>
            <a:r>
              <a:rPr lang="en-US" dirty="0"/>
              <a:t>Meal Count Consolidation Forms, if applicable</a:t>
            </a:r>
          </a:p>
          <a:p>
            <a:pPr lvl="1"/>
            <a:r>
              <a:rPr lang="en-US" dirty="0"/>
              <a:t>Meal Delivery Receipts (for vended meals)</a:t>
            </a:r>
          </a:p>
          <a:p>
            <a:pPr lvl="1"/>
            <a:r>
              <a:rPr lang="en-US" dirty="0"/>
              <a:t>Food invoices and delivery receipts</a:t>
            </a:r>
          </a:p>
          <a:p>
            <a:pPr lvl="1"/>
            <a:r>
              <a:rPr lang="en-US" dirty="0"/>
              <a:t>Milk delivery receipts</a:t>
            </a:r>
          </a:p>
          <a:p>
            <a:endParaRPr lang="en-US" dirty="0"/>
          </a:p>
          <a:p>
            <a:r>
              <a:rPr lang="en-US" dirty="0">
                <a:solidFill>
                  <a:srgbClr val="7030A0"/>
                </a:solidFill>
              </a:rPr>
              <a:t>Sponsors: Please adjust this list based on the documents you require from sites</a:t>
            </a:r>
          </a:p>
        </p:txBody>
      </p:sp>
    </p:spTree>
    <p:extLst>
      <p:ext uri="{BB962C8B-B14F-4D97-AF65-F5344CB8AC3E}">
        <p14:creationId xmlns:p14="http://schemas.microsoft.com/office/powerpoint/2010/main" val="2442740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First!</a:t>
            </a:r>
          </a:p>
        </p:txBody>
      </p:sp>
      <p:sp>
        <p:nvSpPr>
          <p:cNvPr id="3" name="Content Placeholder 2"/>
          <p:cNvSpPr>
            <a:spLocks noGrp="1"/>
          </p:cNvSpPr>
          <p:nvPr>
            <p:ph idx="1"/>
          </p:nvPr>
        </p:nvSpPr>
        <p:spPr>
          <a:xfrm>
            <a:off x="838200" y="1690688"/>
            <a:ext cx="10515600" cy="4351338"/>
          </a:xfrm>
        </p:spPr>
        <p:txBody>
          <a:bodyPr>
            <a:normAutofit fontScale="92500"/>
          </a:bodyPr>
          <a:lstStyle/>
          <a:p>
            <a:r>
              <a:rPr lang="en-US" dirty="0"/>
              <a:t>If you ever feel unsafe or threatened at your job, call the police</a:t>
            </a:r>
          </a:p>
          <a:p>
            <a:r>
              <a:rPr lang="en-US" dirty="0"/>
              <a:t>If you fear the children are unsafe or being threatened, call the police</a:t>
            </a:r>
          </a:p>
          <a:p>
            <a:r>
              <a:rPr lang="en-US" dirty="0"/>
              <a:t>In the event that a parent or other adult becomes upset, do what the person is asking first and explain the requirements/rules after the fact</a:t>
            </a:r>
          </a:p>
          <a:p>
            <a:pPr marL="571500" lvl="1" indent="0">
              <a:buNone/>
            </a:pPr>
            <a:r>
              <a:rPr lang="en-US" dirty="0"/>
              <a:t>Do not antagonize an adult to strictly follow the rules, always attempt to reduce the tension</a:t>
            </a:r>
          </a:p>
          <a:p>
            <a:r>
              <a:rPr lang="en-US" dirty="0"/>
              <a:t>If someone at the site is continually a bother, call your SFSP monitor or director to come speak with the person</a:t>
            </a:r>
          </a:p>
          <a:p>
            <a:pPr marL="571500" lvl="1" indent="0">
              <a:buNone/>
            </a:pPr>
            <a:r>
              <a:rPr lang="en-US" dirty="0"/>
              <a:t>Most parents may not know the rules and just need a gentle reminder of the policies that must be followed</a:t>
            </a:r>
          </a:p>
        </p:txBody>
      </p:sp>
    </p:spTree>
    <p:extLst>
      <p:ext uri="{BB962C8B-B14F-4D97-AF65-F5344CB8AC3E}">
        <p14:creationId xmlns:p14="http://schemas.microsoft.com/office/powerpoint/2010/main" val="9928163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Week Reminders</a:t>
            </a:r>
          </a:p>
        </p:txBody>
      </p:sp>
      <p:sp>
        <p:nvSpPr>
          <p:cNvPr id="3" name="Content Placeholder 2"/>
          <p:cNvSpPr>
            <a:spLocks noGrp="1"/>
          </p:cNvSpPr>
          <p:nvPr>
            <p:ph idx="1"/>
          </p:nvPr>
        </p:nvSpPr>
        <p:spPr/>
        <p:txBody>
          <a:bodyPr/>
          <a:lstStyle/>
          <a:p>
            <a:r>
              <a:rPr lang="en-US" dirty="0"/>
              <a:t>Communicate all the rules to each family and child who eats at your sites; post appropriate signage, if necessary</a:t>
            </a:r>
          </a:p>
          <a:p>
            <a:r>
              <a:rPr lang="en-US" dirty="0"/>
              <a:t>Ensure proper meal counting procedures from staff</a:t>
            </a:r>
          </a:p>
          <a:p>
            <a:r>
              <a:rPr lang="en-US" dirty="0"/>
              <a:t>Confirm meals are served during the approved meal service time</a:t>
            </a:r>
          </a:p>
          <a:p>
            <a:r>
              <a:rPr lang="en-US" dirty="0"/>
              <a:t>Follow the planned menu that meets the minimum meal pattern requirements</a:t>
            </a:r>
          </a:p>
          <a:p>
            <a:r>
              <a:rPr lang="en-US" dirty="0"/>
              <a:t>Expect excellent food safety and customer service from all site staff</a:t>
            </a:r>
          </a:p>
          <a:p>
            <a:r>
              <a:rPr lang="en-US" dirty="0"/>
              <a:t>Create a fun meal service atmosphere</a:t>
            </a:r>
          </a:p>
        </p:txBody>
      </p:sp>
    </p:spTree>
    <p:extLst>
      <p:ext uri="{BB962C8B-B14F-4D97-AF65-F5344CB8AC3E}">
        <p14:creationId xmlns:p14="http://schemas.microsoft.com/office/powerpoint/2010/main" val="41812695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with Customers</a:t>
            </a:r>
          </a:p>
        </p:txBody>
      </p:sp>
      <p:sp>
        <p:nvSpPr>
          <p:cNvPr id="3" name="Content Placeholder 2"/>
          <p:cNvSpPr>
            <a:spLocks noGrp="1"/>
          </p:cNvSpPr>
          <p:nvPr>
            <p:ph idx="1"/>
          </p:nvPr>
        </p:nvSpPr>
        <p:spPr/>
        <p:txBody>
          <a:bodyPr>
            <a:normAutofit lnSpcReduction="10000"/>
          </a:bodyPr>
          <a:lstStyle/>
          <a:p>
            <a:pPr marL="0" indent="0">
              <a:buNone/>
            </a:pPr>
            <a:r>
              <a:rPr lang="en-US" dirty="0"/>
              <a:t>Communicate the rules to all participants and family members</a:t>
            </a:r>
          </a:p>
          <a:p>
            <a:pPr lvl="1"/>
            <a:r>
              <a:rPr lang="en-US" dirty="0"/>
              <a:t>Determine with your SFSP Director how rule violations will be handled on a daily basis</a:t>
            </a:r>
          </a:p>
          <a:p>
            <a:pPr marL="0" indent="0">
              <a:buNone/>
            </a:pPr>
            <a:r>
              <a:rPr lang="en-US" dirty="0"/>
              <a:t>Recommendations for dealing with parents eating child’s meal:</a:t>
            </a:r>
          </a:p>
          <a:p>
            <a:pPr lvl="1"/>
            <a:r>
              <a:rPr lang="en-US" dirty="0"/>
              <a:t>Slip a note to the parent explaining the rules</a:t>
            </a:r>
          </a:p>
          <a:p>
            <a:pPr lvl="1"/>
            <a:r>
              <a:rPr lang="en-US" dirty="0"/>
              <a:t>As the family is leaving, discreetly pull the parent aside to explain the rules</a:t>
            </a:r>
          </a:p>
          <a:p>
            <a:pPr lvl="1"/>
            <a:r>
              <a:rPr lang="en-US" dirty="0"/>
              <a:t>Post the rules in a visible location in the meal service area</a:t>
            </a:r>
          </a:p>
          <a:p>
            <a:pPr lvl="1"/>
            <a:r>
              <a:rPr lang="en-US" dirty="0"/>
              <a:t>Make a broad announcement to remind parents in attendance that they are not permitted to consume any portion of a child’s meal</a:t>
            </a:r>
          </a:p>
          <a:p>
            <a:pPr lvl="1"/>
            <a:r>
              <a:rPr lang="en-US" dirty="0"/>
              <a:t>Partner with a community organization to offer meals free of charge to non-program adults</a:t>
            </a:r>
          </a:p>
          <a:p>
            <a:endParaRPr lang="en-US" dirty="0"/>
          </a:p>
        </p:txBody>
      </p:sp>
    </p:spTree>
    <p:extLst>
      <p:ext uri="{BB962C8B-B14F-4D97-AF65-F5344CB8AC3E}">
        <p14:creationId xmlns:p14="http://schemas.microsoft.com/office/powerpoint/2010/main" val="1487838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Kids</a:t>
            </a:r>
          </a:p>
        </p:txBody>
      </p:sp>
      <p:sp>
        <p:nvSpPr>
          <p:cNvPr id="3" name="Content Placeholder 2"/>
          <p:cNvSpPr>
            <a:spLocks noGrp="1"/>
          </p:cNvSpPr>
          <p:nvPr>
            <p:ph idx="1"/>
          </p:nvPr>
        </p:nvSpPr>
        <p:spPr/>
        <p:txBody>
          <a:bodyPr/>
          <a:lstStyle/>
          <a:p>
            <a:r>
              <a:rPr lang="en-US" dirty="0"/>
              <a:t>Talk and engage with kids! Ask how their day is going</a:t>
            </a:r>
          </a:p>
          <a:p>
            <a:r>
              <a:rPr lang="en-US" dirty="0"/>
              <a:t>Encourage children to try items that might be new or unfamiliar</a:t>
            </a:r>
          </a:p>
          <a:p>
            <a:r>
              <a:rPr lang="en-US" dirty="0"/>
              <a:t>Discuss food items that might be local and where they were grown/produced</a:t>
            </a:r>
          </a:p>
          <a:p>
            <a:r>
              <a:rPr lang="en-US" dirty="0"/>
              <a:t>Allow children enough time to finish their meal without being rushed</a:t>
            </a:r>
          </a:p>
          <a:p>
            <a:r>
              <a:rPr lang="en-US" dirty="0"/>
              <a:t>Sit with kids while they are eating (if time allows)</a:t>
            </a:r>
          </a:p>
          <a:p>
            <a:r>
              <a:rPr lang="en-US" dirty="0"/>
              <a:t>Be mindful of how you talk about the food you are serving</a:t>
            </a:r>
          </a:p>
        </p:txBody>
      </p:sp>
      <p:pic>
        <p:nvPicPr>
          <p:cNvPr id="18434" name="Picture 2" descr="Image result for engaging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99" y="365125"/>
            <a:ext cx="2524125" cy="168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8440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Supervisor Handbook</a:t>
            </a:r>
          </a:p>
        </p:txBody>
      </p:sp>
      <p:sp>
        <p:nvSpPr>
          <p:cNvPr id="3" name="Content Placeholder 2"/>
          <p:cNvSpPr>
            <a:spLocks noGrp="1"/>
          </p:cNvSpPr>
          <p:nvPr>
            <p:ph idx="1"/>
          </p:nvPr>
        </p:nvSpPr>
        <p:spPr/>
        <p:txBody>
          <a:bodyPr/>
          <a:lstStyle/>
          <a:p>
            <a:pPr marL="0" indent="0">
              <a:buNone/>
            </a:pPr>
            <a:r>
              <a:rPr lang="en-US" dirty="0"/>
              <a:t>Each Site Supervisor should be given the Site Supervisor Guide or a link to a digital copy </a:t>
            </a:r>
          </a:p>
          <a:p>
            <a:r>
              <a:rPr lang="en-US" dirty="0"/>
              <a:t>The Site Supervisor Guide is a helpful resource </a:t>
            </a:r>
          </a:p>
          <a:p>
            <a:r>
              <a:rPr lang="en-US" dirty="0"/>
              <a:t>The link to both English and Spanish versions of the Guide can be found here: </a:t>
            </a:r>
          </a:p>
          <a:p>
            <a:pPr lvl="1"/>
            <a:r>
              <a:rPr lang="en-US" dirty="0">
                <a:hlinkClick r:id="rId2"/>
              </a:rPr>
              <a:t>https://www.fns.usda.gov/sfsp/handbooks</a:t>
            </a:r>
            <a:r>
              <a:rPr lang="en-US" dirty="0"/>
              <a:t> </a:t>
            </a:r>
          </a:p>
        </p:txBody>
      </p:sp>
    </p:spTree>
    <p:extLst>
      <p:ext uri="{BB962C8B-B14F-4D97-AF65-F5344CB8AC3E}">
        <p14:creationId xmlns:p14="http://schemas.microsoft.com/office/powerpoint/2010/main" val="910469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Supervisor Questions? </a:t>
            </a:r>
          </a:p>
        </p:txBody>
      </p:sp>
      <p:pic>
        <p:nvPicPr>
          <p:cNvPr id="20482" name="Picture 2" descr="Image result for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1825625"/>
            <a:ext cx="6432550" cy="364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099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Sponsor Monitor Training</a:t>
            </a:r>
            <a:endParaRPr lang="en-US" dirty="0"/>
          </a:p>
        </p:txBody>
      </p:sp>
      <p:sp>
        <p:nvSpPr>
          <p:cNvPr id="3" name="Content Placeholder 2"/>
          <p:cNvSpPr>
            <a:spLocks noGrp="1"/>
          </p:cNvSpPr>
          <p:nvPr>
            <p:ph idx="1"/>
          </p:nvPr>
        </p:nvSpPr>
        <p:spPr/>
        <p:txBody>
          <a:bodyPr/>
          <a:lstStyle/>
          <a:p>
            <a:pPr marL="0" indent="0">
              <a:buNone/>
            </a:pPr>
            <a:r>
              <a:rPr lang="en-US" dirty="0"/>
              <a:t>All sponsor monitors must be trained annually. </a:t>
            </a:r>
          </a:p>
          <a:p>
            <a:pPr marL="0" indent="0">
              <a:buNone/>
            </a:pPr>
            <a:r>
              <a:rPr lang="en-US" dirty="0"/>
              <a:t>It will be helpful for each Monitor to have a </a:t>
            </a:r>
            <a:r>
              <a:rPr lang="en-US" b="1" dirty="0"/>
              <a:t>Sponsor Monitor’s Guide </a:t>
            </a:r>
            <a:r>
              <a:rPr lang="en-US" dirty="0"/>
              <a:t>available during this training for reference.</a:t>
            </a:r>
          </a:p>
          <a:p>
            <a:pPr marL="0" indent="0">
              <a:buNone/>
            </a:pPr>
            <a:r>
              <a:rPr lang="en-US" dirty="0"/>
              <a:t>	</a:t>
            </a:r>
            <a:r>
              <a:rPr lang="en-US" dirty="0">
                <a:hlinkClick r:id="rId2"/>
              </a:rPr>
              <a:t>https://www.fns.usda.gov/sfsp/handbooks</a:t>
            </a:r>
            <a:r>
              <a:rPr lang="en-US" dirty="0"/>
              <a:t> </a:t>
            </a:r>
          </a:p>
          <a:p>
            <a:pPr marL="0" indent="0">
              <a:buNone/>
            </a:pPr>
            <a:endParaRPr lang="en-US" dirty="0"/>
          </a:p>
        </p:txBody>
      </p:sp>
      <p:pic>
        <p:nvPicPr>
          <p:cNvPr id="5" name="Picture 4">
            <a:extLst>
              <a:ext uri="{FF2B5EF4-FFF2-40B4-BE49-F238E27FC236}">
                <a16:creationId xmlns:a16="http://schemas.microsoft.com/office/drawing/2014/main" id="{8A90DBFE-A356-4F83-BA7E-471BF4A3C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975" y="4246245"/>
            <a:ext cx="5943600" cy="1623060"/>
          </a:xfrm>
          <a:prstGeom prst="rect">
            <a:avLst/>
          </a:prstGeom>
          <a:solidFill>
            <a:schemeClr val="accent4">
              <a:lumMod val="20000"/>
              <a:lumOff val="80000"/>
            </a:schemeClr>
          </a:solidFill>
        </p:spPr>
      </p:pic>
    </p:spTree>
    <p:extLst>
      <p:ext uri="{BB962C8B-B14F-4D97-AF65-F5344CB8AC3E}">
        <p14:creationId xmlns:p14="http://schemas.microsoft.com/office/powerpoint/2010/main" val="18185896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Role of the Monitor</a:t>
            </a:r>
            <a:endParaRPr lang="en-US" dirty="0"/>
          </a:p>
        </p:txBody>
      </p:sp>
      <p:sp>
        <p:nvSpPr>
          <p:cNvPr id="3" name="Content Placeholder 2"/>
          <p:cNvSpPr>
            <a:spLocks noGrp="1"/>
          </p:cNvSpPr>
          <p:nvPr>
            <p:ph idx="1"/>
          </p:nvPr>
        </p:nvSpPr>
        <p:spPr/>
        <p:txBody>
          <a:bodyPr>
            <a:normAutofit/>
          </a:bodyPr>
          <a:lstStyle/>
          <a:p>
            <a:r>
              <a:rPr lang="en-US" dirty="0"/>
              <a:t>The role of the sponsor’s monitor is to ensure total compliance of all SFSP regulations through sponsor self-monitoring visits. </a:t>
            </a:r>
          </a:p>
          <a:p>
            <a:r>
              <a:rPr lang="en-US" dirty="0"/>
              <a:t>The sponsor monitor must be independent of the day-to-day operations of the sites they are to monitor. </a:t>
            </a:r>
          </a:p>
          <a:p>
            <a:r>
              <a:rPr lang="en-US" dirty="0"/>
              <a:t>The sponsor monitor must be knowledgeable of all SFSP program requirements and regulations and be able to objectively monitor sites, answer questions about program requirements and provide technical assistance to site staff.</a:t>
            </a:r>
          </a:p>
        </p:txBody>
      </p:sp>
    </p:spTree>
    <p:extLst>
      <p:ext uri="{BB962C8B-B14F-4D97-AF65-F5344CB8AC3E}">
        <p14:creationId xmlns:p14="http://schemas.microsoft.com/office/powerpoint/2010/main" val="271397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34"/>
        <p:cNvGrpSpPr/>
        <p:nvPr/>
      </p:nvGrpSpPr>
      <p:grpSpPr>
        <a:xfrm>
          <a:off x="0" y="0"/>
          <a:ext cx="0" cy="0"/>
          <a:chOff x="0" y="0"/>
          <a:chExt cx="0" cy="0"/>
        </a:xfrm>
      </p:grpSpPr>
      <p:sp>
        <p:nvSpPr>
          <p:cNvPr id="135" name="Google Shape;135;p5"/>
          <p:cNvSpPr/>
          <p:nvPr/>
        </p:nvSpPr>
        <p:spPr>
          <a:xfrm>
            <a:off x="2495280" y="2342906"/>
            <a:ext cx="7334517" cy="1567170"/>
          </a:xfrm>
          <a:prstGeom prst="roundRect">
            <a:avLst>
              <a:gd name="adj" fmla="val 16667"/>
            </a:avLst>
          </a:prstGeom>
          <a:solidFill>
            <a:srgbClr val="CCFF99"/>
          </a:soli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5"/>
          <p:cNvSpPr/>
          <p:nvPr/>
        </p:nvSpPr>
        <p:spPr>
          <a:xfrm>
            <a:off x="2495275" y="408850"/>
            <a:ext cx="7334400" cy="1369500"/>
          </a:xfrm>
          <a:prstGeom prst="roundRect">
            <a:avLst>
              <a:gd name="adj" fmla="val 16667"/>
            </a:avLst>
          </a:prstGeom>
          <a:solidFill>
            <a:srgbClr val="CCFF99"/>
          </a:soli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
          <p:cNvSpPr txBox="1"/>
          <p:nvPr/>
        </p:nvSpPr>
        <p:spPr>
          <a:xfrm>
            <a:off x="2266674" y="577750"/>
            <a:ext cx="77916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USDA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Funds the program. </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Creates the rules for the program.</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Oversees the I</a:t>
            </a:r>
            <a:r>
              <a:rPr lang="en-US" sz="1800" b="1">
                <a:solidFill>
                  <a:schemeClr val="dk1"/>
                </a:solidFill>
                <a:latin typeface="Calibri"/>
                <a:ea typeface="Calibri"/>
                <a:cs typeface="Calibri"/>
                <a:sym typeface="Calibri"/>
              </a:rPr>
              <a:t>DOE</a:t>
            </a:r>
            <a:r>
              <a:rPr lang="en-US" sz="1800" b="1" i="0" u="none" strike="noStrike" cap="none">
                <a:solidFill>
                  <a:schemeClr val="dk1"/>
                </a:solidFill>
                <a:latin typeface="Calibri"/>
                <a:ea typeface="Calibri"/>
                <a:cs typeface="Calibri"/>
                <a:sym typeface="Calibri"/>
              </a:rPr>
              <a:t> administration of program.</a:t>
            </a:r>
            <a:endParaRPr sz="1400" b="1" i="0" u="none" strike="noStrike" cap="none">
              <a:solidFill>
                <a:srgbClr val="000000"/>
              </a:solidFill>
            </a:endParaRPr>
          </a:p>
        </p:txBody>
      </p:sp>
      <p:sp>
        <p:nvSpPr>
          <p:cNvPr id="138" name="Google Shape;138;p5"/>
          <p:cNvSpPr txBox="1"/>
          <p:nvPr/>
        </p:nvSpPr>
        <p:spPr>
          <a:xfrm>
            <a:off x="2486038" y="2387827"/>
            <a:ext cx="73344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u="sng">
                <a:solidFill>
                  <a:schemeClr val="dk1"/>
                </a:solidFill>
                <a:latin typeface="Calibri"/>
                <a:ea typeface="Calibri"/>
                <a:cs typeface="Calibri"/>
                <a:sym typeface="Calibri"/>
              </a:rPr>
              <a:t>IDOE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Approves sponsoring organizations as well as new sites.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Trains</a:t>
            </a:r>
            <a:r>
              <a:rPr lang="en-US" sz="1800" b="1">
                <a:solidFill>
                  <a:schemeClr val="dk1"/>
                </a:solidFill>
                <a:latin typeface="Calibri"/>
                <a:ea typeface="Calibri"/>
                <a:cs typeface="Calibri"/>
                <a:sym typeface="Calibri"/>
              </a:rPr>
              <a:t> </a:t>
            </a:r>
            <a:r>
              <a:rPr lang="en-US" sz="1800" b="1" i="0" u="none" strike="noStrike" cap="none">
                <a:solidFill>
                  <a:schemeClr val="dk1"/>
                </a:solidFill>
                <a:latin typeface="Calibri"/>
                <a:ea typeface="Calibri"/>
                <a:cs typeface="Calibri"/>
                <a:sym typeface="Calibri"/>
              </a:rPr>
              <a:t>sponsors on program regulations.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Monitors sponsors for compliance.</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Conducts SFSP Administrative Reviews according to USDA requirements.</a:t>
            </a:r>
            <a:endParaRPr sz="1400" b="1" i="0" u="none" strike="noStrike" cap="none">
              <a:solidFill>
                <a:srgbClr val="000000"/>
              </a:solidFill>
            </a:endParaRPr>
          </a:p>
        </p:txBody>
      </p:sp>
      <p:sp>
        <p:nvSpPr>
          <p:cNvPr id="139" name="Google Shape;139;p5"/>
          <p:cNvSpPr/>
          <p:nvPr/>
        </p:nvSpPr>
        <p:spPr>
          <a:xfrm>
            <a:off x="2495280" y="4458131"/>
            <a:ext cx="7334517" cy="1821615"/>
          </a:xfrm>
          <a:prstGeom prst="roundRect">
            <a:avLst>
              <a:gd name="adj" fmla="val 16667"/>
            </a:avLst>
          </a:prstGeom>
          <a:solidFill>
            <a:srgbClr val="CCFF99"/>
          </a:soli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5"/>
          <p:cNvSpPr txBox="1"/>
          <p:nvPr/>
        </p:nvSpPr>
        <p:spPr>
          <a:xfrm>
            <a:off x="2495275" y="4525425"/>
            <a:ext cx="7334400"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u="sng" dirty="0">
                <a:solidFill>
                  <a:schemeClr val="dk1"/>
                </a:solidFill>
                <a:latin typeface="Calibri"/>
                <a:ea typeface="Calibri"/>
                <a:cs typeface="Calibri"/>
                <a:sym typeface="Calibri"/>
              </a:rPr>
              <a:t> </a:t>
            </a:r>
            <a:r>
              <a:rPr lang="en-US" sz="1800" b="1" i="0" u="sng" strike="noStrike" cap="none" dirty="0">
                <a:solidFill>
                  <a:schemeClr val="dk1"/>
                </a:solidFill>
                <a:latin typeface="Calibri"/>
                <a:ea typeface="Calibri"/>
                <a:cs typeface="Calibri"/>
                <a:sym typeface="Calibri"/>
              </a:rPr>
              <a:t>Local Sponsoring Agency</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Provides </a:t>
            </a:r>
            <a:r>
              <a:rPr lang="en-US" sz="1800" b="1" dirty="0">
                <a:solidFill>
                  <a:schemeClr val="dk1"/>
                </a:solidFill>
                <a:latin typeface="Calibri"/>
                <a:ea typeface="Calibri"/>
                <a:cs typeface="Calibri"/>
                <a:sym typeface="Calibri"/>
              </a:rPr>
              <a:t>free</a:t>
            </a:r>
            <a:r>
              <a:rPr lang="en-US" sz="1800" b="1" i="0" u="none" strike="noStrike" cap="none" dirty="0">
                <a:solidFill>
                  <a:schemeClr val="dk1"/>
                </a:solidFill>
                <a:latin typeface="Calibri"/>
                <a:ea typeface="Calibri"/>
                <a:cs typeface="Calibri"/>
                <a:sym typeface="Calibri"/>
              </a:rPr>
              <a:t> meals that meet meal pattern requirements.</a:t>
            </a:r>
            <a:endParaRPr sz="1400" b="1" i="0" u="none" strike="noStrike" cap="none" dirty="0">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Ensures </a:t>
            </a:r>
            <a:r>
              <a:rPr lang="en-US" sz="1800" b="1" i="0" u="sng" strike="noStrike" cap="none" dirty="0">
                <a:solidFill>
                  <a:schemeClr val="dk1"/>
                </a:solidFill>
                <a:latin typeface="Calibri"/>
                <a:ea typeface="Calibri"/>
                <a:cs typeface="Calibri"/>
                <a:sym typeface="Calibri"/>
              </a:rPr>
              <a:t>daily</a:t>
            </a:r>
            <a:r>
              <a:rPr lang="en-US" sz="1800" b="1" i="0" u="none" strike="noStrike" cap="none" dirty="0">
                <a:solidFill>
                  <a:schemeClr val="dk1"/>
                </a:solidFill>
                <a:latin typeface="Calibri"/>
                <a:ea typeface="Calibri"/>
                <a:cs typeface="Calibri"/>
                <a:sym typeface="Calibri"/>
              </a:rPr>
              <a:t> compliance with all USDA regulations.</a:t>
            </a:r>
            <a:endParaRPr sz="1400" b="1" i="0" u="none" strike="noStrike" cap="none" dirty="0">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Spends federal funds to provide nutritious meals to children 18 and under.</a:t>
            </a:r>
            <a:endParaRPr sz="1400" b="1" i="0" u="none" strike="noStrike" cap="none" dirty="0">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Feeds children at approved meal service sites during approved mealtimes.</a:t>
            </a:r>
            <a:endParaRPr sz="1400" b="1" i="0" u="none" strike="noStrike" cap="none" dirty="0">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Self-monitors to ensure continued compliance at each site.</a:t>
            </a:r>
            <a:endParaRPr sz="1400" b="1" i="0" u="none" strike="noStrike" cap="none" dirty="0">
              <a:solidFill>
                <a:srgbClr val="000000"/>
              </a:solidFill>
            </a:endParaRPr>
          </a:p>
        </p:txBody>
      </p:sp>
      <p:cxnSp>
        <p:nvCxnSpPr>
          <p:cNvPr id="141" name="Google Shape;141;p5"/>
          <p:cNvCxnSpPr/>
          <p:nvPr/>
        </p:nvCxnSpPr>
        <p:spPr>
          <a:xfrm>
            <a:off x="6162537" y="1893194"/>
            <a:ext cx="0" cy="334851"/>
          </a:xfrm>
          <a:prstGeom prst="straightConnector1">
            <a:avLst/>
          </a:prstGeom>
          <a:noFill/>
          <a:ln w="9525" cap="flat" cmpd="sng">
            <a:solidFill>
              <a:schemeClr val="dk1"/>
            </a:solidFill>
            <a:prstDash val="solid"/>
            <a:miter lim="800000"/>
            <a:headEnd type="none" w="sm" len="sm"/>
            <a:tailEnd type="triangle" w="med" len="med"/>
          </a:ln>
        </p:spPr>
      </p:cxnSp>
      <p:cxnSp>
        <p:nvCxnSpPr>
          <p:cNvPr id="142" name="Google Shape;142;p5"/>
          <p:cNvCxnSpPr/>
          <p:nvPr/>
        </p:nvCxnSpPr>
        <p:spPr>
          <a:xfrm>
            <a:off x="6153947" y="4016061"/>
            <a:ext cx="0" cy="334851"/>
          </a:xfrm>
          <a:prstGeom prst="straightConnector1">
            <a:avLst/>
          </a:prstGeom>
          <a:noFill/>
          <a:ln w="9525" cap="flat" cmpd="sng">
            <a:solidFill>
              <a:schemeClr val="dk1"/>
            </a:solidFill>
            <a:prstDash val="solid"/>
            <a:miter lim="800000"/>
            <a:headEnd type="none" w="sm" len="sm"/>
            <a:tailEnd type="triangle" w="med" len="med"/>
          </a:ln>
        </p:spPr>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Observations</a:t>
            </a:r>
          </a:p>
        </p:txBody>
      </p:sp>
      <p:sp>
        <p:nvSpPr>
          <p:cNvPr id="3" name="Content Placeholder 2"/>
          <p:cNvSpPr>
            <a:spLocks noGrp="1"/>
          </p:cNvSpPr>
          <p:nvPr>
            <p:ph idx="1"/>
          </p:nvPr>
        </p:nvSpPr>
        <p:spPr>
          <a:xfrm>
            <a:off x="838200" y="1530060"/>
            <a:ext cx="10515600" cy="4650839"/>
          </a:xfrm>
        </p:spPr>
        <p:txBody>
          <a:bodyPr>
            <a:normAutofit/>
          </a:bodyPr>
          <a:lstStyle/>
          <a:p>
            <a:pPr marL="0" indent="0">
              <a:buNone/>
            </a:pPr>
            <a:r>
              <a:rPr lang="en-US" b="1" dirty="0"/>
              <a:t>Site Visit versus Site Review</a:t>
            </a:r>
          </a:p>
          <a:p>
            <a:pPr marL="0" indent="0">
              <a:buNone/>
            </a:pPr>
            <a:r>
              <a:rPr lang="en-US" sz="2400" dirty="0"/>
              <a:t>The initial site operation observation is called a “visit.” The site visit within the first 2 weeks ensures that meal service operation is running smoothly and that any obvious errors are corrected immediately. </a:t>
            </a:r>
          </a:p>
          <a:p>
            <a:pPr marL="0" indent="0">
              <a:buNone/>
            </a:pPr>
            <a:endParaRPr lang="en-US" sz="2400" dirty="0"/>
          </a:p>
          <a:p>
            <a:pPr marL="0" indent="0">
              <a:buNone/>
            </a:pPr>
            <a:r>
              <a:rPr lang="en-US" sz="2400" dirty="0"/>
              <a:t>The 4-week observation is called a “review.” During the Site Review, the monitor will ensure that ALL areas of SFSP compliance are met. The Monitor must remain on site the entire length of service for the Site Review.</a:t>
            </a:r>
          </a:p>
          <a:p>
            <a:pPr marL="0" indent="0">
              <a:buNone/>
            </a:pPr>
            <a:endParaRPr lang="en-US" sz="900"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9234FD17-2061-F3ED-C827-98156801FD9D}"/>
              </a:ext>
            </a:extLst>
          </p:cNvPr>
          <p:cNvSpPr txBox="1"/>
          <p:nvPr/>
        </p:nvSpPr>
        <p:spPr>
          <a:xfrm>
            <a:off x="838200" y="4980571"/>
            <a:ext cx="10515600" cy="1200329"/>
          </a:xfrm>
          <a:prstGeom prst="rect">
            <a:avLst/>
          </a:prstGeom>
          <a:solidFill>
            <a:schemeClr val="accent5">
              <a:lumMod val="20000"/>
              <a:lumOff val="80000"/>
            </a:schemeClr>
          </a:solidFill>
          <a:ln>
            <a:solidFill>
              <a:schemeClr val="tx1"/>
            </a:solidFill>
            <a:prstDash val="solid"/>
          </a:ln>
        </p:spPr>
        <p:txBody>
          <a:bodyPr wrap="square" rtlCol="0">
            <a:spAutoFit/>
          </a:bodyPr>
          <a:lstStyle/>
          <a:p>
            <a:pPr marL="0" indent="0" algn="ctr">
              <a:buNone/>
            </a:pPr>
            <a:r>
              <a:rPr lang="en-US" sz="2400" b="1" dirty="0">
                <a:solidFill>
                  <a:srgbClr val="FF0000"/>
                </a:solidFill>
              </a:rPr>
              <a:t>ATTENTION!</a:t>
            </a:r>
            <a:r>
              <a:rPr lang="en-US" sz="2400" b="1" dirty="0"/>
              <a:t> </a:t>
            </a:r>
            <a:r>
              <a:rPr lang="en-US" sz="2400" dirty="0"/>
              <a:t>Sponsors approved for rural non-congregate (NC) site operations, must use NC meal service monitoring forms located on the SFSP </a:t>
            </a:r>
            <a:r>
              <a:rPr lang="en-US" sz="2400" dirty="0">
                <a:hlinkClick r:id="rId2"/>
              </a:rPr>
              <a:t>webpage</a:t>
            </a:r>
            <a:r>
              <a:rPr lang="en-US" sz="2400" dirty="0"/>
              <a:t>. </a:t>
            </a:r>
          </a:p>
        </p:txBody>
      </p:sp>
    </p:spTree>
    <p:extLst>
      <p:ext uri="{BB962C8B-B14F-4D97-AF65-F5344CB8AC3E}">
        <p14:creationId xmlns:p14="http://schemas.microsoft.com/office/powerpoint/2010/main" val="4123311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 Job Responsibilities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Be the link between the SFSP director and the site staff including Site Supervisor</a:t>
            </a:r>
          </a:p>
          <a:p>
            <a:r>
              <a:rPr lang="en-US" dirty="0"/>
              <a:t>Monitor all assigned sites within the required time frame</a:t>
            </a:r>
          </a:p>
          <a:p>
            <a:pPr lvl="1"/>
            <a:r>
              <a:rPr lang="en-US" b="1" dirty="0"/>
              <a:t>Pre-Operational Visits</a:t>
            </a:r>
          </a:p>
          <a:p>
            <a:pPr lvl="1"/>
            <a:r>
              <a:rPr lang="en-US" b="1" dirty="0"/>
              <a:t>Site Visits </a:t>
            </a:r>
            <a:r>
              <a:rPr lang="en-US" dirty="0"/>
              <a:t>(Required within the first two weeks of site operations for all new sites and sites that had operational issues/findings previous year)</a:t>
            </a:r>
          </a:p>
          <a:p>
            <a:pPr lvl="1"/>
            <a:r>
              <a:rPr lang="en-US" b="1" dirty="0"/>
              <a:t>4-week Site Reviews</a:t>
            </a:r>
            <a:r>
              <a:rPr lang="en-US" dirty="0"/>
              <a:t> (May complete at the same time as the Site Visits; must be completed for each site within the first 4 weeks, even if it lasts less than 4 weeks)</a:t>
            </a:r>
          </a:p>
          <a:p>
            <a:r>
              <a:rPr lang="en-US" dirty="0"/>
              <a:t>Conduct training as necessary for site staff</a:t>
            </a:r>
          </a:p>
          <a:p>
            <a:r>
              <a:rPr lang="en-US" dirty="0"/>
              <a:t>Ensure proper meal counting practices are followed and reconcile meal counts with the Site Supervisor</a:t>
            </a:r>
          </a:p>
          <a:p>
            <a:r>
              <a:rPr lang="en-US" dirty="0"/>
              <a:t>Conduct follow-up visits as needed</a:t>
            </a:r>
          </a:p>
          <a:p>
            <a:endParaRPr lang="en-US" dirty="0"/>
          </a:p>
        </p:txBody>
      </p:sp>
    </p:spTree>
    <p:extLst>
      <p:ext uri="{BB962C8B-B14F-4D97-AF65-F5344CB8AC3E}">
        <p14:creationId xmlns:p14="http://schemas.microsoft.com/office/powerpoint/2010/main" val="1193953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Job Responsibilities</a:t>
            </a:r>
          </a:p>
        </p:txBody>
      </p:sp>
      <p:sp>
        <p:nvSpPr>
          <p:cNvPr id="3" name="Content Placeholder 2"/>
          <p:cNvSpPr>
            <a:spLocks noGrp="1"/>
          </p:cNvSpPr>
          <p:nvPr>
            <p:ph idx="1"/>
          </p:nvPr>
        </p:nvSpPr>
        <p:spPr/>
        <p:txBody>
          <a:bodyPr>
            <a:normAutofit lnSpcReduction="10000"/>
          </a:bodyPr>
          <a:lstStyle/>
          <a:p>
            <a:r>
              <a:rPr lang="en-US" dirty="0"/>
              <a:t>Have a thorough understanding of meal pattern requirements in case site staff need to make changes to the planned menu or need menu planning assistance.</a:t>
            </a:r>
          </a:p>
          <a:p>
            <a:r>
              <a:rPr lang="en-US" dirty="0"/>
              <a:t>Understand meal counting requirements thoroughly enough to provide corrective technical assistance, as necessary.</a:t>
            </a:r>
          </a:p>
          <a:p>
            <a:r>
              <a:rPr lang="en-US" dirty="0"/>
              <a:t>Have a good understanding of food safety practices to be able to make suggestions when potential issues are noted.</a:t>
            </a:r>
          </a:p>
          <a:p>
            <a:r>
              <a:rPr lang="en-US" dirty="0"/>
              <a:t>Be able to provide Civil Rights training to site staff who may have missed training or who are newly hired.</a:t>
            </a:r>
          </a:p>
          <a:p>
            <a:r>
              <a:rPr lang="en-US" dirty="0"/>
              <a:t>Know when meals are not eligible for reimbursement.</a:t>
            </a:r>
          </a:p>
        </p:txBody>
      </p:sp>
    </p:spTree>
    <p:extLst>
      <p:ext uri="{BB962C8B-B14F-4D97-AF65-F5344CB8AC3E}">
        <p14:creationId xmlns:p14="http://schemas.microsoft.com/office/powerpoint/2010/main" val="33660301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 Reminder</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Monitors need to ensure that any errors are noted on the review documentation and that corrective action or training has been conducted to ensure future compliance. </a:t>
            </a:r>
          </a:p>
          <a:p>
            <a:r>
              <a:rPr lang="en-US" dirty="0"/>
              <a:t>Errors noted on the sponsor’s monitoring forms are not included on any State Agency administrative review. When the State Agency reviewer sees that sites were monitored objectively with issues noted, it shows that problems are taken seriously, and errors corrected.</a:t>
            </a:r>
          </a:p>
          <a:p>
            <a:r>
              <a:rPr lang="en-US" dirty="0"/>
              <a:t>When monitoring reports completed by the sponsor’s monitor show that there were no errors, but State Agency reviewer observes multiple errors, it shows that there may be a lack of objective observation and proper corrective action.</a:t>
            </a:r>
          </a:p>
        </p:txBody>
      </p:sp>
    </p:spTree>
    <p:extLst>
      <p:ext uri="{BB962C8B-B14F-4D97-AF65-F5344CB8AC3E}">
        <p14:creationId xmlns:p14="http://schemas.microsoft.com/office/powerpoint/2010/main" val="28688123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Pre-Operational Visit</a:t>
            </a:r>
            <a:endParaRPr lang="en-US" dirty="0"/>
          </a:p>
        </p:txBody>
      </p:sp>
      <p:sp>
        <p:nvSpPr>
          <p:cNvPr id="3" name="Content Placeholder 2"/>
          <p:cNvSpPr>
            <a:spLocks noGrp="1"/>
          </p:cNvSpPr>
          <p:nvPr>
            <p:ph idx="1"/>
          </p:nvPr>
        </p:nvSpPr>
        <p:spPr/>
        <p:txBody>
          <a:bodyPr>
            <a:normAutofit fontScale="92500" lnSpcReduction="20000"/>
          </a:bodyPr>
          <a:lstStyle/>
          <a:p>
            <a:r>
              <a:rPr lang="en-US" dirty="0"/>
              <a:t>Pre-operational visits are conducted for new sites and those that experienced operational problems the previous year </a:t>
            </a:r>
            <a:r>
              <a:rPr lang="en-US" b="1" dirty="0"/>
              <a:t>before</a:t>
            </a:r>
            <a:r>
              <a:rPr lang="en-US" dirty="0"/>
              <a:t> a site operates the summer program.</a:t>
            </a:r>
          </a:p>
          <a:p>
            <a:pPr lvl="1"/>
            <a:r>
              <a:rPr lang="en-US" dirty="0"/>
              <a:t>The visit should be conducted </a:t>
            </a:r>
            <a:r>
              <a:rPr lang="en-US" b="1" dirty="0"/>
              <a:t>on site </a:t>
            </a:r>
            <a:r>
              <a:rPr lang="en-US" dirty="0"/>
              <a:t>to ensure accurate information is obtained through observation. </a:t>
            </a:r>
          </a:p>
          <a:p>
            <a:r>
              <a:rPr lang="en-US" dirty="0"/>
              <a:t>These visits are required to determine that the sites have the facilities to provide meal service for the anticipated number of children in attendance and the capability to conduct the proposed meal service.</a:t>
            </a:r>
          </a:p>
          <a:p>
            <a:r>
              <a:rPr lang="en-US" dirty="0"/>
              <a:t>The Pre-Operational Visit form is to be completed prior to the start of site operations.</a:t>
            </a:r>
          </a:p>
          <a:p>
            <a:endParaRPr lang="en-US" dirty="0"/>
          </a:p>
          <a:p>
            <a:pPr marL="114300" indent="0" algn="ctr">
              <a:buNone/>
            </a:pPr>
            <a:r>
              <a:rPr lang="en-US" b="1" dirty="0"/>
              <a:t>Sponsors: Please review the Pre-Operational Visit Form with Monitors to ensure understanding of how to complete the visit. </a:t>
            </a:r>
          </a:p>
        </p:txBody>
      </p:sp>
    </p:spTree>
    <p:extLst>
      <p:ext uri="{BB962C8B-B14F-4D97-AF65-F5344CB8AC3E}">
        <p14:creationId xmlns:p14="http://schemas.microsoft.com/office/powerpoint/2010/main" val="34832997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Visit – within the first 2 weeks</a:t>
            </a:r>
          </a:p>
        </p:txBody>
      </p:sp>
      <p:sp>
        <p:nvSpPr>
          <p:cNvPr id="3" name="Content Placeholder 2"/>
          <p:cNvSpPr>
            <a:spLocks noGrp="1"/>
          </p:cNvSpPr>
          <p:nvPr>
            <p:ph idx="1"/>
          </p:nvPr>
        </p:nvSpPr>
        <p:spPr>
          <a:xfrm>
            <a:off x="838200" y="1690688"/>
            <a:ext cx="10515600" cy="4708525"/>
          </a:xfrm>
        </p:spPr>
        <p:txBody>
          <a:bodyPr>
            <a:normAutofit/>
          </a:bodyPr>
          <a:lstStyle/>
          <a:p>
            <a:r>
              <a:rPr lang="en-US" dirty="0"/>
              <a:t>A Site Visit is required for all new sites, any returning site that skipped a year or sites that experienced operational problems in the prior year.  (SFSP Policy 2023-1) </a:t>
            </a:r>
          </a:p>
          <a:p>
            <a:pPr lvl="1"/>
            <a:r>
              <a:rPr lang="en-US" dirty="0"/>
              <a:t>This review is meant to look at the food service operation for general meal service compliance.</a:t>
            </a:r>
          </a:p>
          <a:p>
            <a:pPr lvl="1"/>
            <a:r>
              <a:rPr lang="en-US" dirty="0"/>
              <a:t>There is some flexibility that monitors do not have to observe the entire length of meal service with this visit. However, best practice would be to stay the entire length of meal service to see all areas of compliance. </a:t>
            </a:r>
          </a:p>
          <a:p>
            <a:pPr marL="0" indent="0">
              <a:buNone/>
            </a:pPr>
            <a:endParaRPr lang="en-US" dirty="0"/>
          </a:p>
          <a:p>
            <a:pPr marL="0" indent="0">
              <a:buNone/>
            </a:pPr>
            <a:r>
              <a:rPr lang="en-US" b="1" dirty="0"/>
              <a:t>Sponsors: Please review the Site Visit Form with Monitors to ensure understanding of form completion</a:t>
            </a:r>
            <a:r>
              <a:rPr lang="en-US" dirty="0"/>
              <a:t>.</a:t>
            </a:r>
          </a:p>
          <a:p>
            <a:endParaRPr lang="en-US" dirty="0"/>
          </a:p>
        </p:txBody>
      </p:sp>
    </p:spTree>
    <p:extLst>
      <p:ext uri="{BB962C8B-B14F-4D97-AF65-F5344CB8AC3E}">
        <p14:creationId xmlns:p14="http://schemas.microsoft.com/office/powerpoint/2010/main" val="37084674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Visit – within the first 2 weeks</a:t>
            </a:r>
          </a:p>
        </p:txBody>
      </p:sp>
      <p:sp>
        <p:nvSpPr>
          <p:cNvPr id="3" name="Content Placeholder 2"/>
          <p:cNvSpPr>
            <a:spLocks noGrp="1"/>
          </p:cNvSpPr>
          <p:nvPr>
            <p:ph idx="1"/>
          </p:nvPr>
        </p:nvSpPr>
        <p:spPr/>
        <p:txBody>
          <a:bodyPr>
            <a:normAutofit fontScale="92500" lnSpcReduction="10000"/>
          </a:bodyPr>
          <a:lstStyle/>
          <a:p>
            <a:r>
              <a:rPr lang="en-US" b="1" dirty="0"/>
              <a:t>Critical items to check for correctness and cross-check in </a:t>
            </a:r>
            <a:r>
              <a:rPr lang="en-US" b="1" dirty="0" err="1"/>
              <a:t>CNPweb</a:t>
            </a:r>
            <a:r>
              <a:rPr lang="en-US" dirty="0"/>
              <a:t>:</a:t>
            </a:r>
          </a:p>
          <a:p>
            <a:pPr lvl="2"/>
            <a:r>
              <a:rPr lang="en-US" dirty="0"/>
              <a:t>Site address</a:t>
            </a:r>
          </a:p>
          <a:p>
            <a:pPr lvl="2"/>
            <a:r>
              <a:rPr lang="en-US" dirty="0"/>
              <a:t>Site supervisor’s name</a:t>
            </a:r>
          </a:p>
          <a:p>
            <a:pPr lvl="2"/>
            <a:r>
              <a:rPr lang="en-US" dirty="0"/>
              <a:t>Site type (open or closed)</a:t>
            </a:r>
          </a:p>
          <a:p>
            <a:pPr lvl="2"/>
            <a:r>
              <a:rPr lang="en-US" dirty="0"/>
              <a:t>Operating dates</a:t>
            </a:r>
          </a:p>
          <a:p>
            <a:pPr lvl="2"/>
            <a:r>
              <a:rPr lang="en-US" dirty="0"/>
              <a:t>Meal types served &amp; Field trips entered</a:t>
            </a:r>
          </a:p>
          <a:p>
            <a:pPr lvl="2"/>
            <a:r>
              <a:rPr lang="en-US" dirty="0"/>
              <a:t>Meal service times</a:t>
            </a:r>
          </a:p>
          <a:p>
            <a:r>
              <a:rPr lang="en-US" dirty="0"/>
              <a:t>Ensure sites are operating according to the site type. If the site is approved as open, site staff cannot prohibit kids from coming into the facility for a meal. </a:t>
            </a:r>
          </a:p>
          <a:p>
            <a:pPr lvl="1"/>
            <a:r>
              <a:rPr lang="en-US" dirty="0"/>
              <a:t>For example, if the program is a summer day camp but is listed as open site, any walk-in children must be welcomed and served a meal during the approved open serving time.</a:t>
            </a:r>
          </a:p>
          <a:p>
            <a:pPr marL="0" indent="0">
              <a:buNone/>
            </a:pPr>
            <a:endParaRPr lang="en-US" dirty="0"/>
          </a:p>
        </p:txBody>
      </p:sp>
    </p:spTree>
    <p:extLst>
      <p:ext uri="{BB962C8B-B14F-4D97-AF65-F5344CB8AC3E}">
        <p14:creationId xmlns:p14="http://schemas.microsoft.com/office/powerpoint/2010/main" val="4719387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Visit</a:t>
            </a:r>
          </a:p>
        </p:txBody>
      </p:sp>
      <p:sp>
        <p:nvSpPr>
          <p:cNvPr id="3" name="Content Placeholder 2"/>
          <p:cNvSpPr>
            <a:spLocks noGrp="1"/>
          </p:cNvSpPr>
          <p:nvPr>
            <p:ph idx="1"/>
          </p:nvPr>
        </p:nvSpPr>
        <p:spPr/>
        <p:txBody>
          <a:bodyPr>
            <a:normAutofit lnSpcReduction="10000"/>
          </a:bodyPr>
          <a:lstStyle/>
          <a:p>
            <a:r>
              <a:rPr lang="en-US" dirty="0"/>
              <a:t>Check to make sure the “And Justice for All” poster is visible to the public and the correct size</a:t>
            </a:r>
          </a:p>
          <a:p>
            <a:r>
              <a:rPr lang="en-US" dirty="0"/>
              <a:t>Inspect food safety practices</a:t>
            </a:r>
          </a:p>
          <a:p>
            <a:r>
              <a:rPr lang="en-US" dirty="0"/>
              <a:t>Observe meal counting procedures, making corrections if necessary</a:t>
            </a:r>
          </a:p>
          <a:p>
            <a:r>
              <a:rPr lang="en-US" dirty="0"/>
              <a:t>Determine if meals meet the meal pattern requirements for the type of meal served</a:t>
            </a:r>
          </a:p>
          <a:p>
            <a:r>
              <a:rPr lang="en-US" dirty="0"/>
              <a:t>Monitor if the site rules are enforced </a:t>
            </a:r>
          </a:p>
          <a:p>
            <a:pPr lvl="1"/>
            <a:r>
              <a:rPr lang="en-US" dirty="0"/>
              <a:t>Are children staying on site to eat their meals? Are adults aware they cannot eat off a child’s plate? Are Site Rules utilized or posted? Are share table items available only to children?</a:t>
            </a:r>
          </a:p>
        </p:txBody>
      </p:sp>
    </p:spTree>
    <p:extLst>
      <p:ext uri="{BB962C8B-B14F-4D97-AF65-F5344CB8AC3E}">
        <p14:creationId xmlns:p14="http://schemas.microsoft.com/office/powerpoint/2010/main" val="2145912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Site Review</a:t>
            </a:r>
            <a:endParaRPr lang="en-US" dirty="0"/>
          </a:p>
        </p:txBody>
      </p:sp>
      <p:sp>
        <p:nvSpPr>
          <p:cNvPr id="3" name="Content Placeholder 2"/>
          <p:cNvSpPr>
            <a:spLocks noGrp="1"/>
          </p:cNvSpPr>
          <p:nvPr>
            <p:ph idx="1"/>
          </p:nvPr>
        </p:nvSpPr>
        <p:spPr/>
        <p:txBody>
          <a:bodyPr/>
          <a:lstStyle/>
          <a:p>
            <a:r>
              <a:rPr lang="en-US" dirty="0"/>
              <a:t>The Site Review is to be conducted within the first four weeks of site operation. </a:t>
            </a:r>
          </a:p>
          <a:p>
            <a:r>
              <a:rPr lang="en-US" dirty="0"/>
              <a:t>The Site Review looks at all areas of SFSP compliance, not just meal service.</a:t>
            </a:r>
          </a:p>
          <a:p>
            <a:r>
              <a:rPr lang="en-US" dirty="0"/>
              <a:t>Note that the Site Review form is a multi-page document!! </a:t>
            </a:r>
          </a:p>
          <a:p>
            <a:pPr marL="114300" indent="0">
              <a:buNone/>
            </a:pPr>
            <a:endParaRPr lang="en-US" dirty="0"/>
          </a:p>
          <a:p>
            <a:pPr marL="114300" indent="0">
              <a:buNone/>
            </a:pPr>
            <a:r>
              <a:rPr lang="en-US" b="1" dirty="0"/>
              <a:t>Sponsors:  Please review the Site Review form to ensure understanding of completion.</a:t>
            </a:r>
          </a:p>
          <a:p>
            <a:pPr marL="114300" indent="0">
              <a:buNone/>
            </a:pPr>
            <a:endParaRPr lang="en-US" dirty="0"/>
          </a:p>
        </p:txBody>
      </p:sp>
    </p:spTree>
    <p:extLst>
      <p:ext uri="{BB962C8B-B14F-4D97-AF65-F5344CB8AC3E}">
        <p14:creationId xmlns:p14="http://schemas.microsoft.com/office/powerpoint/2010/main" val="7043272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Review Reminders</a:t>
            </a:r>
          </a:p>
        </p:txBody>
      </p:sp>
      <p:sp>
        <p:nvSpPr>
          <p:cNvPr id="3" name="Content Placeholder 2"/>
          <p:cNvSpPr>
            <a:spLocks noGrp="1"/>
          </p:cNvSpPr>
          <p:nvPr>
            <p:ph idx="1"/>
          </p:nvPr>
        </p:nvSpPr>
        <p:spPr/>
        <p:txBody>
          <a:bodyPr/>
          <a:lstStyle/>
          <a:p>
            <a:r>
              <a:rPr lang="en-US" dirty="0"/>
              <a:t>Complete the Site Review form completely.</a:t>
            </a:r>
          </a:p>
          <a:p>
            <a:r>
              <a:rPr lang="en-US" dirty="0"/>
              <a:t>Stay for the entire length of meal service for the meal observed.</a:t>
            </a:r>
          </a:p>
          <a:p>
            <a:r>
              <a:rPr lang="en-US" dirty="0"/>
              <a:t>Record all errors, including details to check if follow up is needed.</a:t>
            </a:r>
          </a:p>
          <a:p>
            <a:r>
              <a:rPr lang="en-US" dirty="0"/>
              <a:t>Describe corrective action to be applied and the implementation timeline.</a:t>
            </a:r>
          </a:p>
          <a:p>
            <a:r>
              <a:rPr lang="en-US" dirty="0"/>
              <a:t>Conduct a follow-up review as needed.</a:t>
            </a:r>
          </a:p>
        </p:txBody>
      </p:sp>
    </p:spTree>
    <p:extLst>
      <p:ext uri="{BB962C8B-B14F-4D97-AF65-F5344CB8AC3E}">
        <p14:creationId xmlns:p14="http://schemas.microsoft.com/office/powerpoint/2010/main" val="859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Selection</a:t>
            </a:r>
            <a:endParaRPr/>
          </a:p>
        </p:txBody>
      </p:sp>
      <p:sp>
        <p:nvSpPr>
          <p:cNvPr id="148" name="Google Shape;14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Sites are located in approved areas that qualify based on specific criteria.</a:t>
            </a:r>
          </a:p>
          <a:p>
            <a:pPr marL="228600" lvl="0" indent="-228600" algn="l" rtl="0">
              <a:lnSpc>
                <a:spcPct val="90000"/>
              </a:lnSpc>
              <a:spcBef>
                <a:spcPts val="0"/>
              </a:spcBef>
              <a:spcAft>
                <a:spcPts val="0"/>
              </a:spcAft>
              <a:buClr>
                <a:schemeClr val="dk1"/>
              </a:buClr>
              <a:buSzPts val="2800"/>
              <a:buChar char="•"/>
            </a:pPr>
            <a:r>
              <a:rPr lang="en-US" dirty="0"/>
              <a:t>Sites may not be moved to a new location without prior approval from the IDOE. </a:t>
            </a:r>
            <a:endParaRPr dirty="0"/>
          </a:p>
          <a:p>
            <a:pPr marL="228600" lvl="0" indent="-228600" algn="l" rtl="0">
              <a:lnSpc>
                <a:spcPct val="90000"/>
              </a:lnSpc>
              <a:spcBef>
                <a:spcPts val="1000"/>
              </a:spcBef>
              <a:spcAft>
                <a:spcPts val="0"/>
              </a:spcAft>
              <a:buClr>
                <a:schemeClr val="dk1"/>
              </a:buClr>
              <a:buSzPts val="2800"/>
              <a:buChar char="•"/>
            </a:pPr>
            <a:r>
              <a:rPr lang="en-US" dirty="0"/>
              <a:t>Site locations should be chosen with accessibility in mind and located where children can gather safely and easily.</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49" name="Google Shape;149;p6"/>
          <p:cNvPicPr preferRelativeResize="0"/>
          <p:nvPr/>
        </p:nvPicPr>
        <p:blipFill rotWithShape="1">
          <a:blip r:embed="rId3">
            <a:alphaModFix/>
          </a:blip>
          <a:srcRect/>
          <a:stretch/>
        </p:blipFill>
        <p:spPr>
          <a:xfrm>
            <a:off x="8640661" y="4061730"/>
            <a:ext cx="2442917" cy="187916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the Site Review Form</a:t>
            </a:r>
          </a:p>
        </p:txBody>
      </p:sp>
      <p:sp>
        <p:nvSpPr>
          <p:cNvPr id="3" name="Content Placeholder 2"/>
          <p:cNvSpPr>
            <a:spLocks noGrp="1"/>
          </p:cNvSpPr>
          <p:nvPr>
            <p:ph idx="1"/>
          </p:nvPr>
        </p:nvSpPr>
        <p:spPr>
          <a:xfrm>
            <a:off x="941033" y="1551417"/>
            <a:ext cx="4358936" cy="4625546"/>
          </a:xfrm>
        </p:spPr>
        <p:txBody>
          <a:bodyPr>
            <a:normAutofit fontScale="62500" lnSpcReduction="20000"/>
          </a:bodyPr>
          <a:lstStyle/>
          <a:p>
            <a:r>
              <a:rPr lang="en-US" dirty="0"/>
              <a:t>Complete all the requested information.</a:t>
            </a:r>
          </a:p>
          <a:p>
            <a:r>
              <a:rPr lang="en-US" dirty="0"/>
              <a:t>Monitor must remain on site for the entire meal service period.</a:t>
            </a:r>
          </a:p>
          <a:p>
            <a:r>
              <a:rPr lang="en-US" dirty="0"/>
              <a:t>Monitors are only required to observe one of the approved meal types offered at the site but can observe more as needed.</a:t>
            </a:r>
          </a:p>
          <a:p>
            <a:r>
              <a:rPr lang="en-US" dirty="0"/>
              <a:t>Average Daily Participation can be determined by looking at the past 5 days of participation and then averaging the daily participation. Inquire more information if attendance is significantly lower during the day of review or if any other unusual attendance patterns are discovered. </a:t>
            </a:r>
          </a:p>
          <a:p>
            <a:r>
              <a:rPr lang="en-US" dirty="0"/>
              <a:t>Check if the ADP listed in the </a:t>
            </a:r>
            <a:r>
              <a:rPr lang="en-US" dirty="0" err="1"/>
              <a:t>CNPweb</a:t>
            </a:r>
            <a:r>
              <a:rPr lang="en-US" dirty="0"/>
              <a:t> accurately reflects the actual site attendance and make corrections as needed.</a:t>
            </a:r>
          </a:p>
        </p:txBody>
      </p:sp>
      <p:pic>
        <p:nvPicPr>
          <p:cNvPr id="5" name="Picture 4"/>
          <p:cNvPicPr>
            <a:picLocks noChangeAspect="1"/>
          </p:cNvPicPr>
          <p:nvPr/>
        </p:nvPicPr>
        <p:blipFill>
          <a:blip r:embed="rId2"/>
          <a:stretch>
            <a:fillRect/>
          </a:stretch>
        </p:blipFill>
        <p:spPr>
          <a:xfrm>
            <a:off x="5172198" y="1551417"/>
            <a:ext cx="6408507" cy="4625546"/>
          </a:xfrm>
          <a:prstGeom prst="rect">
            <a:avLst/>
          </a:prstGeom>
        </p:spPr>
      </p:pic>
    </p:spTree>
    <p:extLst>
      <p:ext uri="{BB962C8B-B14F-4D97-AF65-F5344CB8AC3E}">
        <p14:creationId xmlns:p14="http://schemas.microsoft.com/office/powerpoint/2010/main" val="42412157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the Site Review Form</a:t>
            </a:r>
          </a:p>
        </p:txBody>
      </p:sp>
      <p:sp>
        <p:nvSpPr>
          <p:cNvPr id="3" name="Content Placeholder 2"/>
          <p:cNvSpPr>
            <a:spLocks noGrp="1"/>
          </p:cNvSpPr>
          <p:nvPr>
            <p:ph idx="1"/>
          </p:nvPr>
        </p:nvSpPr>
        <p:spPr>
          <a:xfrm>
            <a:off x="838200" y="1825625"/>
            <a:ext cx="3799702" cy="4351338"/>
          </a:xfrm>
        </p:spPr>
        <p:txBody>
          <a:bodyPr/>
          <a:lstStyle/>
          <a:p>
            <a:endParaRPr lang="en-US" dirty="0"/>
          </a:p>
          <a:p>
            <a:endParaRPr lang="en-US" dirty="0"/>
          </a:p>
          <a:p>
            <a:r>
              <a:rPr lang="en-US" dirty="0"/>
              <a:t>Complete each of the boxes based on the meal type that you are observing.</a:t>
            </a:r>
          </a:p>
          <a:p>
            <a:endParaRPr lang="en-US" dirty="0"/>
          </a:p>
        </p:txBody>
      </p:sp>
      <p:pic>
        <p:nvPicPr>
          <p:cNvPr id="5" name="Picture 4"/>
          <p:cNvPicPr>
            <a:picLocks noChangeAspect="1"/>
          </p:cNvPicPr>
          <p:nvPr/>
        </p:nvPicPr>
        <p:blipFill>
          <a:blip r:embed="rId2"/>
          <a:stretch>
            <a:fillRect/>
          </a:stretch>
        </p:blipFill>
        <p:spPr>
          <a:xfrm>
            <a:off x="4934465" y="2107750"/>
            <a:ext cx="6310184" cy="3309537"/>
          </a:xfrm>
          <a:prstGeom prst="rect">
            <a:avLst/>
          </a:prstGeom>
        </p:spPr>
      </p:pic>
    </p:spTree>
    <p:extLst>
      <p:ext uri="{BB962C8B-B14F-4D97-AF65-F5344CB8AC3E}">
        <p14:creationId xmlns:p14="http://schemas.microsoft.com/office/powerpoint/2010/main" val="36521609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the Site Review Form</a:t>
            </a:r>
          </a:p>
        </p:txBody>
      </p:sp>
      <p:sp>
        <p:nvSpPr>
          <p:cNvPr id="3" name="Content Placeholder 2"/>
          <p:cNvSpPr>
            <a:spLocks noGrp="1"/>
          </p:cNvSpPr>
          <p:nvPr>
            <p:ph idx="1"/>
          </p:nvPr>
        </p:nvSpPr>
        <p:spPr>
          <a:xfrm>
            <a:off x="838200" y="1690688"/>
            <a:ext cx="5669692" cy="4351338"/>
          </a:xfrm>
        </p:spPr>
        <p:txBody>
          <a:bodyPr>
            <a:normAutofit fontScale="92500"/>
          </a:bodyPr>
          <a:lstStyle/>
          <a:p>
            <a:r>
              <a:rPr lang="en-US" dirty="0"/>
              <a:t>Answer the next questions honestly. </a:t>
            </a:r>
          </a:p>
          <a:p>
            <a:r>
              <a:rPr lang="en-US" dirty="0"/>
              <a:t>Any discrepancies or non-compliance should be documented in writing with corrective action described.</a:t>
            </a:r>
          </a:p>
          <a:p>
            <a:r>
              <a:rPr lang="en-US" dirty="0"/>
              <a:t>Any questions where the answer may be “not applicable” write “n/a”.</a:t>
            </a:r>
          </a:p>
          <a:p>
            <a:r>
              <a:rPr lang="en-US" dirty="0"/>
              <a:t>Explain any “no” answers as that will describe any errors in compliance.</a:t>
            </a:r>
          </a:p>
        </p:txBody>
      </p:sp>
      <p:pic>
        <p:nvPicPr>
          <p:cNvPr id="5" name="Picture 4"/>
          <p:cNvPicPr>
            <a:picLocks noChangeAspect="1"/>
          </p:cNvPicPr>
          <p:nvPr/>
        </p:nvPicPr>
        <p:blipFill>
          <a:blip r:embed="rId2"/>
          <a:stretch>
            <a:fillRect/>
          </a:stretch>
        </p:blipFill>
        <p:spPr>
          <a:xfrm>
            <a:off x="6786110" y="1408670"/>
            <a:ext cx="4920432" cy="5235146"/>
          </a:xfrm>
          <a:prstGeom prst="rect">
            <a:avLst/>
          </a:prstGeom>
        </p:spPr>
      </p:pic>
    </p:spTree>
    <p:extLst>
      <p:ext uri="{BB962C8B-B14F-4D97-AF65-F5344CB8AC3E}">
        <p14:creationId xmlns:p14="http://schemas.microsoft.com/office/powerpoint/2010/main" val="642246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the Site Review Form</a:t>
            </a:r>
          </a:p>
        </p:txBody>
      </p:sp>
      <p:sp>
        <p:nvSpPr>
          <p:cNvPr id="3" name="Content Placeholder 2"/>
          <p:cNvSpPr>
            <a:spLocks noGrp="1"/>
          </p:cNvSpPr>
          <p:nvPr>
            <p:ph idx="1"/>
          </p:nvPr>
        </p:nvSpPr>
        <p:spPr/>
        <p:txBody>
          <a:bodyPr>
            <a:normAutofit fontScale="92500"/>
          </a:bodyPr>
          <a:lstStyle/>
          <a:p>
            <a:pPr marL="0" indent="0">
              <a:buNone/>
            </a:pPr>
            <a:r>
              <a:rPr lang="en-US" dirty="0"/>
              <a:t>Note that there is only one short question about food safety. However, it is important that Monitor ensures proper food safety practices are followed and report any discrepancies.</a:t>
            </a:r>
          </a:p>
          <a:p>
            <a:pPr marL="0" indent="0">
              <a:buNone/>
            </a:pPr>
            <a:r>
              <a:rPr lang="en-US" dirty="0"/>
              <a:t>Proper food safety practices include:</a:t>
            </a:r>
          </a:p>
          <a:p>
            <a:pPr lvl="1"/>
            <a:r>
              <a:rPr lang="en-US" dirty="0"/>
              <a:t>Taking temperatures or checking the time prior to serving meals</a:t>
            </a:r>
          </a:p>
          <a:p>
            <a:pPr lvl="1"/>
            <a:r>
              <a:rPr lang="en-US" dirty="0"/>
              <a:t>Determination of either the time or temperature is reported on the proper log</a:t>
            </a:r>
          </a:p>
          <a:p>
            <a:pPr lvl="1"/>
            <a:r>
              <a:rPr lang="en-US" dirty="0"/>
              <a:t>Wearing hair coverings and gloves when needed</a:t>
            </a:r>
          </a:p>
          <a:p>
            <a:pPr lvl="1"/>
            <a:r>
              <a:rPr lang="en-US" dirty="0"/>
              <a:t>Keeping coolers and milk cases closed when not serving meals</a:t>
            </a:r>
          </a:p>
          <a:p>
            <a:pPr lvl="1"/>
            <a:r>
              <a:rPr lang="en-US" dirty="0"/>
              <a:t>If preparing meals on site, are dishes clean and sanitized properly?</a:t>
            </a:r>
          </a:p>
          <a:p>
            <a:pPr lvl="1"/>
            <a:r>
              <a:rPr lang="en-US" dirty="0"/>
              <a:t>Are cooler or hot holding unit temperatures taken?</a:t>
            </a:r>
          </a:p>
          <a:p>
            <a:pPr lvl="1"/>
            <a:r>
              <a:rPr lang="en-US" dirty="0"/>
              <a:t>If serving outside, is the food service area safe and free from debris?</a:t>
            </a:r>
          </a:p>
        </p:txBody>
      </p:sp>
    </p:spTree>
    <p:extLst>
      <p:ext uri="{BB962C8B-B14F-4D97-AF65-F5344CB8AC3E}">
        <p14:creationId xmlns:p14="http://schemas.microsoft.com/office/powerpoint/2010/main" val="20137094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the Site Review Form</a:t>
            </a:r>
          </a:p>
        </p:txBody>
      </p:sp>
      <p:sp>
        <p:nvSpPr>
          <p:cNvPr id="3" name="Content Placeholder 2"/>
          <p:cNvSpPr>
            <a:spLocks noGrp="1"/>
          </p:cNvSpPr>
          <p:nvPr>
            <p:ph idx="1"/>
          </p:nvPr>
        </p:nvSpPr>
        <p:spPr>
          <a:xfrm>
            <a:off x="566350" y="1855401"/>
            <a:ext cx="4495861" cy="4351338"/>
          </a:xfrm>
        </p:spPr>
        <p:txBody>
          <a:bodyPr>
            <a:normAutofit/>
          </a:bodyPr>
          <a:lstStyle/>
          <a:p>
            <a:r>
              <a:rPr lang="en-US" dirty="0"/>
              <a:t>Page 3 is all about Civil Rights! </a:t>
            </a:r>
          </a:p>
          <a:p>
            <a:r>
              <a:rPr lang="en-US" dirty="0"/>
              <a:t>Answer all questions honestly and adjust procedures as needed.</a:t>
            </a:r>
          </a:p>
        </p:txBody>
      </p:sp>
      <p:pic>
        <p:nvPicPr>
          <p:cNvPr id="5" name="Picture 4"/>
          <p:cNvPicPr>
            <a:picLocks noChangeAspect="1"/>
          </p:cNvPicPr>
          <p:nvPr/>
        </p:nvPicPr>
        <p:blipFill>
          <a:blip r:embed="rId2"/>
          <a:stretch>
            <a:fillRect/>
          </a:stretch>
        </p:blipFill>
        <p:spPr>
          <a:xfrm>
            <a:off x="5269068" y="1855401"/>
            <a:ext cx="6323251" cy="3822802"/>
          </a:xfrm>
          <a:prstGeom prst="rect">
            <a:avLst/>
          </a:prstGeom>
        </p:spPr>
      </p:pic>
    </p:spTree>
    <p:extLst>
      <p:ext uri="{BB962C8B-B14F-4D97-AF65-F5344CB8AC3E}">
        <p14:creationId xmlns:p14="http://schemas.microsoft.com/office/powerpoint/2010/main" val="27162362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the Site Review Form</a:t>
            </a:r>
          </a:p>
        </p:txBody>
      </p:sp>
      <p:sp>
        <p:nvSpPr>
          <p:cNvPr id="3" name="Content Placeholder 2"/>
          <p:cNvSpPr>
            <a:spLocks noGrp="1"/>
          </p:cNvSpPr>
          <p:nvPr>
            <p:ph idx="1"/>
          </p:nvPr>
        </p:nvSpPr>
        <p:spPr>
          <a:xfrm>
            <a:off x="692767" y="1790114"/>
            <a:ext cx="4495861" cy="4351338"/>
          </a:xfrm>
        </p:spPr>
        <p:txBody>
          <a:bodyPr>
            <a:normAutofit fontScale="92500"/>
          </a:bodyPr>
          <a:lstStyle/>
          <a:p>
            <a:r>
              <a:rPr lang="en-US" dirty="0"/>
              <a:t>Racial/Ethnic Data can no longer be collected by visual  observation. </a:t>
            </a:r>
          </a:p>
          <a:p>
            <a:r>
              <a:rPr lang="en-US" dirty="0"/>
              <a:t>Racial/Ethnic Data must be documented once during the summer unless there is a rotating population of children. In that case,  Racial/Ethnic Data must be collected each time the population changes</a:t>
            </a:r>
          </a:p>
        </p:txBody>
      </p:sp>
      <p:pic>
        <p:nvPicPr>
          <p:cNvPr id="6" name="Picture 5">
            <a:extLst>
              <a:ext uri="{FF2B5EF4-FFF2-40B4-BE49-F238E27FC236}">
                <a16:creationId xmlns:a16="http://schemas.microsoft.com/office/drawing/2014/main" id="{76436633-6447-0DDE-88B3-D3AF6BF2504C}"/>
              </a:ext>
            </a:extLst>
          </p:cNvPr>
          <p:cNvPicPr>
            <a:picLocks noChangeAspect="1"/>
          </p:cNvPicPr>
          <p:nvPr/>
        </p:nvPicPr>
        <p:blipFill>
          <a:blip r:embed="rId2"/>
          <a:stretch>
            <a:fillRect/>
          </a:stretch>
        </p:blipFill>
        <p:spPr>
          <a:xfrm>
            <a:off x="5188628" y="2280682"/>
            <a:ext cx="6324600" cy="3095625"/>
          </a:xfrm>
          <a:prstGeom prst="rect">
            <a:avLst/>
          </a:prstGeom>
        </p:spPr>
      </p:pic>
    </p:spTree>
    <p:extLst>
      <p:ext uri="{BB962C8B-B14F-4D97-AF65-F5344CB8AC3E}">
        <p14:creationId xmlns:p14="http://schemas.microsoft.com/office/powerpoint/2010/main" val="42645517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the Site Review Form</a:t>
            </a:r>
          </a:p>
        </p:txBody>
      </p:sp>
      <p:sp>
        <p:nvSpPr>
          <p:cNvPr id="4" name="Content Placeholder 3"/>
          <p:cNvSpPr>
            <a:spLocks noGrp="1"/>
          </p:cNvSpPr>
          <p:nvPr>
            <p:ph idx="1"/>
          </p:nvPr>
        </p:nvSpPr>
        <p:spPr>
          <a:xfrm>
            <a:off x="838200" y="1594804"/>
            <a:ext cx="10515600" cy="4756407"/>
          </a:xfrm>
        </p:spPr>
        <p:txBody>
          <a:bodyPr>
            <a:normAutofit/>
          </a:bodyPr>
          <a:lstStyle/>
          <a:p>
            <a:pPr marL="0" indent="0">
              <a:buNone/>
            </a:pPr>
            <a:r>
              <a:rPr lang="en-US" b="1" dirty="0"/>
              <a:t>From the Sponsor Monitor’s Guide:</a:t>
            </a:r>
          </a:p>
          <a:p>
            <a:r>
              <a:rPr lang="en-US" dirty="0"/>
              <a:t>The sponsor should complete this form for each site under its jurisdiction each year. Sponsors of residential camps must collect this information for each camp session. For all other sites, the sponsor must count the participating children at least once during the site’s operation. </a:t>
            </a:r>
          </a:p>
          <a:p>
            <a:r>
              <a:rPr lang="en-US" dirty="0"/>
              <a:t>The sponsor must retain racial and ethnic data, as well as documentation for the data for 3 years and must safeguard this information to prevent its use for discriminatory purposes. Access to Program records containing racial and ethnic data should be limited to authorized personnel. </a:t>
            </a:r>
          </a:p>
        </p:txBody>
      </p:sp>
    </p:spTree>
    <p:extLst>
      <p:ext uri="{BB962C8B-B14F-4D97-AF65-F5344CB8AC3E}">
        <p14:creationId xmlns:p14="http://schemas.microsoft.com/office/powerpoint/2010/main" val="36363370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the Site Review Form</a:t>
            </a:r>
          </a:p>
        </p:txBody>
      </p:sp>
      <p:sp>
        <p:nvSpPr>
          <p:cNvPr id="3" name="Content Placeholder 2"/>
          <p:cNvSpPr>
            <a:spLocks noGrp="1"/>
          </p:cNvSpPr>
          <p:nvPr>
            <p:ph idx="1"/>
          </p:nvPr>
        </p:nvSpPr>
        <p:spPr>
          <a:xfrm>
            <a:off x="838199" y="1825625"/>
            <a:ext cx="4495861" cy="4351338"/>
          </a:xfrm>
        </p:spPr>
        <p:txBody>
          <a:bodyPr>
            <a:normAutofit fontScale="92500" lnSpcReduction="20000"/>
          </a:bodyPr>
          <a:lstStyle/>
          <a:p>
            <a:pPr marL="114300" indent="0">
              <a:buNone/>
            </a:pPr>
            <a:r>
              <a:rPr lang="en-US" dirty="0"/>
              <a:t>Under Program Violations, record the number of meals that are not eligible for reimbursement due to non-compliance. </a:t>
            </a:r>
          </a:p>
          <a:p>
            <a:pPr lvl="1"/>
            <a:r>
              <a:rPr lang="en-US" dirty="0"/>
              <a:t>Any meals knowingly served that do not meet SFSP regulations should not be claimed for reimbursement.</a:t>
            </a:r>
          </a:p>
          <a:p>
            <a:pPr lvl="1"/>
            <a:r>
              <a:rPr lang="en-US" dirty="0"/>
              <a:t>For example, the monitor arrives before the approved meal service time and 10 children have already been served. These meals should not be claimed for reimbursement.</a:t>
            </a:r>
          </a:p>
        </p:txBody>
      </p:sp>
      <p:pic>
        <p:nvPicPr>
          <p:cNvPr id="5" name="Picture 4"/>
          <p:cNvPicPr>
            <a:picLocks noChangeAspect="1"/>
          </p:cNvPicPr>
          <p:nvPr/>
        </p:nvPicPr>
        <p:blipFill>
          <a:blip r:embed="rId2"/>
          <a:stretch>
            <a:fillRect/>
          </a:stretch>
        </p:blipFill>
        <p:spPr>
          <a:xfrm>
            <a:off x="5526593" y="2262034"/>
            <a:ext cx="6268507" cy="2524598"/>
          </a:xfrm>
          <a:prstGeom prst="rect">
            <a:avLst/>
          </a:prstGeom>
        </p:spPr>
      </p:pic>
    </p:spTree>
    <p:extLst>
      <p:ext uri="{BB962C8B-B14F-4D97-AF65-F5344CB8AC3E}">
        <p14:creationId xmlns:p14="http://schemas.microsoft.com/office/powerpoint/2010/main" val="18712691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the Site Review Form</a:t>
            </a:r>
          </a:p>
        </p:txBody>
      </p:sp>
      <p:sp>
        <p:nvSpPr>
          <p:cNvPr id="3" name="Content Placeholder 2"/>
          <p:cNvSpPr>
            <a:spLocks noGrp="1"/>
          </p:cNvSpPr>
          <p:nvPr>
            <p:ph idx="1"/>
          </p:nvPr>
        </p:nvSpPr>
        <p:spPr>
          <a:xfrm>
            <a:off x="838200" y="1825625"/>
            <a:ext cx="4326924" cy="4351338"/>
          </a:xfrm>
        </p:spPr>
        <p:txBody>
          <a:bodyPr>
            <a:normAutofit fontScale="92500" lnSpcReduction="10000"/>
          </a:bodyPr>
          <a:lstStyle/>
          <a:p>
            <a:r>
              <a:rPr lang="en-US" dirty="0"/>
              <a:t>In the next section record additional errors and explain what was observed.</a:t>
            </a:r>
          </a:p>
          <a:p>
            <a:r>
              <a:rPr lang="en-US" dirty="0"/>
              <a:t>Then, list any corrective action that was discussed and the plan for correction.</a:t>
            </a:r>
          </a:p>
          <a:p>
            <a:r>
              <a:rPr lang="en-US" dirty="0"/>
              <a:t>Make sure to sign the review form and ask the Site Supervisor sign the form, too. </a:t>
            </a:r>
          </a:p>
        </p:txBody>
      </p:sp>
      <p:pic>
        <p:nvPicPr>
          <p:cNvPr id="5" name="Picture 4"/>
          <p:cNvPicPr>
            <a:picLocks noChangeAspect="1"/>
          </p:cNvPicPr>
          <p:nvPr/>
        </p:nvPicPr>
        <p:blipFill>
          <a:blip r:embed="rId2"/>
          <a:stretch>
            <a:fillRect/>
          </a:stretch>
        </p:blipFill>
        <p:spPr>
          <a:xfrm>
            <a:off x="5941366" y="1758156"/>
            <a:ext cx="5592572" cy="4486275"/>
          </a:xfrm>
          <a:prstGeom prst="rect">
            <a:avLst/>
          </a:prstGeom>
        </p:spPr>
      </p:pic>
    </p:spTree>
    <p:extLst>
      <p:ext uri="{BB962C8B-B14F-4D97-AF65-F5344CB8AC3E}">
        <p14:creationId xmlns:p14="http://schemas.microsoft.com/office/powerpoint/2010/main" val="13287242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a:t>
            </a:r>
            <a:endParaRPr lang="en-US" dirty="0"/>
          </a:p>
        </p:txBody>
      </p:sp>
      <p:sp>
        <p:nvSpPr>
          <p:cNvPr id="3" name="Content Placeholder 2"/>
          <p:cNvSpPr>
            <a:spLocks noGrp="1"/>
          </p:cNvSpPr>
          <p:nvPr>
            <p:ph idx="1"/>
          </p:nvPr>
        </p:nvSpPr>
        <p:spPr/>
        <p:txBody>
          <a:bodyPr/>
          <a:lstStyle/>
          <a:p>
            <a:r>
              <a:rPr lang="en-US" dirty="0"/>
              <a:t>If additional space is needed to list corrective action or issues noted, use additional sheet of paper to further explain.</a:t>
            </a:r>
          </a:p>
          <a:p>
            <a:r>
              <a:rPr lang="en-US" dirty="0"/>
              <a:t>List all areas of non-compliance and create a corrective action plan (CAP)</a:t>
            </a:r>
          </a:p>
          <a:p>
            <a:r>
              <a:rPr lang="en-US" dirty="0"/>
              <a:t>Conduct a follow-up review for all sites where non-compliance was observed.</a:t>
            </a:r>
          </a:p>
        </p:txBody>
      </p:sp>
      <p:pic>
        <p:nvPicPr>
          <p:cNvPr id="19458"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3706" y="4227312"/>
            <a:ext cx="2084588" cy="20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88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Rules</a:t>
            </a:r>
            <a:endParaRPr/>
          </a:p>
        </p:txBody>
      </p:sp>
      <p:sp>
        <p:nvSpPr>
          <p:cNvPr id="155" name="Google Shape;15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dirty="0"/>
              <a:t>Meals are only available to children 18 and younger. If older, the child must be enrolled as a student in a K-12 school</a:t>
            </a:r>
            <a:r>
              <a:rPr lang="en-US" dirty="0"/>
              <a:t>.</a:t>
            </a:r>
            <a:endParaRPr dirty="0"/>
          </a:p>
          <a:p>
            <a:pPr marL="685800" lvl="1" indent="-228600" algn="l" rtl="0">
              <a:lnSpc>
                <a:spcPct val="90000"/>
              </a:lnSpc>
              <a:spcBef>
                <a:spcPts val="500"/>
              </a:spcBef>
              <a:spcAft>
                <a:spcPts val="0"/>
              </a:spcAft>
              <a:buClr>
                <a:schemeClr val="dk1"/>
              </a:buClr>
              <a:buSzPts val="2400"/>
              <a:buChar char="•"/>
            </a:pPr>
            <a:r>
              <a:rPr lang="en-US" dirty="0"/>
              <a:t>Persons with disabilities who are over the age of 18 must be enrolled in the local K-12 school to receive meals. For reference, students with mental disabilities may graduate around the age of 21 or 22.</a:t>
            </a:r>
            <a:endParaRPr dirty="0"/>
          </a:p>
          <a:p>
            <a:pPr marL="685800" lvl="1" indent="-228600" algn="l" rtl="0">
              <a:lnSpc>
                <a:spcPct val="90000"/>
              </a:lnSpc>
              <a:spcBef>
                <a:spcPts val="500"/>
              </a:spcBef>
              <a:spcAft>
                <a:spcPts val="0"/>
              </a:spcAft>
              <a:buClr>
                <a:schemeClr val="dk1"/>
              </a:buClr>
              <a:buSzPts val="2400"/>
              <a:buChar char="•"/>
            </a:pPr>
            <a:r>
              <a:rPr lang="en-US" dirty="0"/>
              <a:t>Pregnant women over the age of 18 do not qualify for a free meal.</a:t>
            </a:r>
            <a:endParaRPr dirty="0"/>
          </a:p>
          <a:p>
            <a:pPr marL="685800" lvl="1" indent="-228600" algn="l" rtl="0">
              <a:lnSpc>
                <a:spcPct val="90000"/>
              </a:lnSpc>
              <a:spcBef>
                <a:spcPts val="500"/>
              </a:spcBef>
              <a:spcAft>
                <a:spcPts val="0"/>
              </a:spcAft>
              <a:buClr>
                <a:schemeClr val="dk1"/>
              </a:buClr>
              <a:buSzPts val="2400"/>
              <a:buChar char="•"/>
            </a:pPr>
            <a:r>
              <a:rPr lang="en-US" dirty="0"/>
              <a:t>Small children who are not eating solid foods (younger than 6 months) or who are too young to eat the food provided should not be served a meal.</a:t>
            </a:r>
          </a:p>
          <a:p>
            <a:pPr marL="685800" lvl="1" indent="-228600" algn="l" rtl="0">
              <a:lnSpc>
                <a:spcPct val="90000"/>
              </a:lnSpc>
              <a:spcBef>
                <a:spcPts val="500"/>
              </a:spcBef>
              <a:spcAft>
                <a:spcPts val="0"/>
              </a:spcAft>
              <a:buClr>
                <a:schemeClr val="dk1"/>
              </a:buClr>
              <a:buSzPts val="2400"/>
              <a:buChar char="•"/>
            </a:pPr>
            <a:endParaRPr lang="en-US" dirty="0"/>
          </a:p>
          <a:p>
            <a:pPr marL="685800" lvl="1" indent="-228600" algn="l" rtl="0">
              <a:lnSpc>
                <a:spcPct val="90000"/>
              </a:lnSpc>
              <a:spcBef>
                <a:spcPts val="500"/>
              </a:spcBef>
              <a:spcAft>
                <a:spcPts val="0"/>
              </a:spcAft>
              <a:buClr>
                <a:schemeClr val="dk1"/>
              </a:buClr>
              <a:buSzPts val="2400"/>
              <a:buChar char="•"/>
            </a:pPr>
            <a:r>
              <a:rPr lang="en-US" dirty="0"/>
              <a:t>If meals are offered for adult consumption, all children must be served first if there is concern of running out of meals.</a:t>
            </a:r>
            <a:endParaRPr dirty="0"/>
          </a:p>
          <a:p>
            <a:pPr marL="685800" lvl="1" indent="-76200" algn="l" rtl="0">
              <a:lnSpc>
                <a:spcPct val="90000"/>
              </a:lnSpc>
              <a:spcBef>
                <a:spcPts val="5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Follow-up Review</a:t>
            </a:r>
            <a:endParaRPr lang="en-US" dirty="0"/>
          </a:p>
        </p:txBody>
      </p:sp>
      <p:sp>
        <p:nvSpPr>
          <p:cNvPr id="3" name="Content Placeholder 2"/>
          <p:cNvSpPr>
            <a:spLocks noGrp="1"/>
          </p:cNvSpPr>
          <p:nvPr>
            <p:ph idx="1"/>
          </p:nvPr>
        </p:nvSpPr>
        <p:spPr/>
        <p:txBody>
          <a:bodyPr/>
          <a:lstStyle/>
          <a:p>
            <a:r>
              <a:rPr lang="en-US" dirty="0"/>
              <a:t>Complete the Site Review form again.</a:t>
            </a:r>
          </a:p>
          <a:p>
            <a:r>
              <a:rPr lang="en-US" dirty="0"/>
              <a:t>Ensure all areas of non-compliance have been corrected and meal service is running smoothly.</a:t>
            </a:r>
          </a:p>
          <a:p>
            <a:pPr lvl="1"/>
            <a:r>
              <a:rPr lang="en-US" dirty="0"/>
              <a:t>Note on the review form how issues found in the last review have been corrected or if additional corrective action is needed.</a:t>
            </a:r>
          </a:p>
          <a:p>
            <a:endParaRPr lang="en-US" dirty="0"/>
          </a:p>
        </p:txBody>
      </p:sp>
      <p:pic>
        <p:nvPicPr>
          <p:cNvPr id="21506" name="Picture 2" descr="Image result for double che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7689" y="4267200"/>
            <a:ext cx="199208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4246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Record Keeping</a:t>
            </a:r>
            <a:endParaRPr lang="en-US" dirty="0"/>
          </a:p>
        </p:txBody>
      </p:sp>
      <p:sp>
        <p:nvSpPr>
          <p:cNvPr id="3" name="Content Placeholder 2"/>
          <p:cNvSpPr>
            <a:spLocks noGrp="1"/>
          </p:cNvSpPr>
          <p:nvPr>
            <p:ph idx="1"/>
          </p:nvPr>
        </p:nvSpPr>
        <p:spPr>
          <a:solidFill>
            <a:schemeClr val="accent4">
              <a:lumMod val="40000"/>
              <a:lumOff val="60000"/>
            </a:schemeClr>
          </a:solidFill>
        </p:spPr>
        <p:txBody>
          <a:bodyPr/>
          <a:lstStyle/>
          <a:p>
            <a:pPr marL="114300" indent="0">
              <a:buNone/>
            </a:pPr>
            <a:r>
              <a:rPr lang="en-US" dirty="0">
                <a:solidFill>
                  <a:srgbClr val="7030A0"/>
                </a:solidFill>
              </a:rPr>
              <a:t>Sponsors: Insert on this slide the record keeping procedures you would like Monitors to follow:</a:t>
            </a:r>
          </a:p>
          <a:p>
            <a:pPr lvl="1"/>
            <a:r>
              <a:rPr lang="en-US" sz="2800" dirty="0">
                <a:solidFill>
                  <a:srgbClr val="7030A0"/>
                </a:solidFill>
              </a:rPr>
              <a:t>Where do they turn in review forms? </a:t>
            </a:r>
          </a:p>
          <a:p>
            <a:pPr lvl="1"/>
            <a:r>
              <a:rPr lang="en-US" sz="2800" dirty="0">
                <a:solidFill>
                  <a:srgbClr val="7030A0"/>
                </a:solidFill>
              </a:rPr>
              <a:t>To whom do they report issues? </a:t>
            </a:r>
          </a:p>
          <a:p>
            <a:pPr lvl="1"/>
            <a:r>
              <a:rPr lang="en-US" sz="2800" dirty="0">
                <a:solidFill>
                  <a:srgbClr val="7030A0"/>
                </a:solidFill>
              </a:rPr>
              <a:t>How are follow-up reviews and corrective action planned?</a:t>
            </a:r>
          </a:p>
          <a:p>
            <a:pPr lvl="1"/>
            <a:r>
              <a:rPr lang="en-US" sz="2800" dirty="0">
                <a:solidFill>
                  <a:srgbClr val="7030A0"/>
                </a:solidFill>
              </a:rPr>
              <a:t>Who will conduct follow-up reviews, if necessary?</a:t>
            </a:r>
          </a:p>
        </p:txBody>
      </p:sp>
    </p:spTree>
    <p:extLst>
      <p:ext uri="{BB962C8B-B14F-4D97-AF65-F5344CB8AC3E}">
        <p14:creationId xmlns:p14="http://schemas.microsoft.com/office/powerpoint/2010/main" val="21212980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Your Reviews</a:t>
            </a:r>
            <a:endParaRPr lang="en-US" dirty="0"/>
          </a:p>
        </p:txBody>
      </p:sp>
      <p:sp>
        <p:nvSpPr>
          <p:cNvPr id="3" name="Content Placeholder 2"/>
          <p:cNvSpPr>
            <a:spLocks noGrp="1"/>
          </p:cNvSpPr>
          <p:nvPr>
            <p:ph idx="1"/>
          </p:nvPr>
        </p:nvSpPr>
        <p:spPr>
          <a:xfrm>
            <a:off x="838200" y="1754604"/>
            <a:ext cx="10515600" cy="4351338"/>
          </a:xfrm>
        </p:spPr>
        <p:txBody>
          <a:bodyPr>
            <a:normAutofit/>
          </a:bodyPr>
          <a:lstStyle/>
          <a:p>
            <a:r>
              <a:rPr lang="en-US" dirty="0"/>
              <a:t>It is important to schedule your site visits &amp; reviews in advance to ensure enough time to complete the reviews. </a:t>
            </a:r>
          </a:p>
          <a:p>
            <a:pPr lvl="1"/>
            <a:r>
              <a:rPr lang="en-US" dirty="0">
                <a:solidFill>
                  <a:schemeClr val="accent1">
                    <a:lumMod val="50000"/>
                  </a:schemeClr>
                </a:solidFill>
              </a:rPr>
              <a:t>Helpful Hint: Put together a calendar (either paper or electronic) where you list all site reviews and due dates you need to complete during the summer. </a:t>
            </a:r>
          </a:p>
          <a:p>
            <a:r>
              <a:rPr lang="en-US" dirty="0"/>
              <a:t>First, list the operating dates of all the sites you need to visit and highlight all the new sites and sites with operational issues last year.</a:t>
            </a:r>
          </a:p>
          <a:p>
            <a:pPr lvl="1"/>
            <a:r>
              <a:rPr lang="en-US" dirty="0">
                <a:solidFill>
                  <a:schemeClr val="accent1">
                    <a:lumMod val="50000"/>
                  </a:schemeClr>
                </a:solidFill>
              </a:rPr>
              <a:t>Helpful Hint: There is a report that your SFSP Director can attain from </a:t>
            </a:r>
            <a:r>
              <a:rPr lang="en-US" dirty="0" err="1">
                <a:solidFill>
                  <a:schemeClr val="accent1">
                    <a:lumMod val="50000"/>
                  </a:schemeClr>
                </a:solidFill>
              </a:rPr>
              <a:t>CNPweb</a:t>
            </a:r>
            <a:r>
              <a:rPr lang="en-US" dirty="0">
                <a:solidFill>
                  <a:schemeClr val="accent1">
                    <a:lumMod val="50000"/>
                  </a:schemeClr>
                </a:solidFill>
              </a:rPr>
              <a:t> that lists all sites under your sponsorship with operating information included! Also, the monitor can use this report to double check site operations for accuracy. </a:t>
            </a:r>
          </a:p>
        </p:txBody>
      </p:sp>
    </p:spTree>
    <p:extLst>
      <p:ext uri="{BB962C8B-B14F-4D97-AF65-F5344CB8AC3E}">
        <p14:creationId xmlns:p14="http://schemas.microsoft.com/office/powerpoint/2010/main" val="3800097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Your Reviews</a:t>
            </a:r>
            <a:endParaRPr lang="en-US" dirty="0"/>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fontScale="92500" lnSpcReduction="20000"/>
          </a:bodyPr>
          <a:lstStyle/>
          <a:p>
            <a:r>
              <a:rPr lang="en-US" dirty="0"/>
              <a:t>Next, place all the first week visits that need to be conducted on the calendar. This will help to see if there is enough time to conduct all that is required. </a:t>
            </a:r>
          </a:p>
          <a:p>
            <a:r>
              <a:rPr lang="en-US" dirty="0"/>
              <a:t>Then, list all the Site Reviews (one for each site!) that need to be completed within the first 4 weeks of each site operation.</a:t>
            </a:r>
          </a:p>
          <a:p>
            <a:pPr lvl="1"/>
            <a:r>
              <a:rPr lang="en-US" dirty="0">
                <a:solidFill>
                  <a:schemeClr val="accent1">
                    <a:lumMod val="50000"/>
                  </a:schemeClr>
                </a:solidFill>
              </a:rPr>
              <a:t>Don’t forget when planning visits and reviews that multiple could possibly be completed in one day- visit a breakfast at one site, then lunch at another. Just don’t forget to consider travel time to be able to observe the whole meal service!</a:t>
            </a:r>
          </a:p>
          <a:p>
            <a:r>
              <a:rPr lang="en-US" dirty="0"/>
              <a:t>Plan pop-in site visits for sites throughout the program operation. Keeping tabs on how sites are doing throughout the summer will ensure continued compliance. </a:t>
            </a:r>
          </a:p>
          <a:p>
            <a:r>
              <a:rPr lang="en-US" dirty="0"/>
              <a:t>Finally, inform site staff of a possibility of unannounced site visit(s) by the USDA or State Agency reviewer(s). </a:t>
            </a:r>
          </a:p>
          <a:p>
            <a:endParaRPr lang="en-US" dirty="0"/>
          </a:p>
        </p:txBody>
      </p:sp>
    </p:spTree>
    <p:extLst>
      <p:ext uri="{BB962C8B-B14F-4D97-AF65-F5344CB8AC3E}">
        <p14:creationId xmlns:p14="http://schemas.microsoft.com/office/powerpoint/2010/main" val="32352767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Non-Congregate Meal Service</a:t>
            </a:r>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a:bodyPr>
          <a:lstStyle/>
          <a:p>
            <a:pPr marL="114300" indent="0">
              <a:buNone/>
            </a:pPr>
            <a:r>
              <a:rPr lang="en-US" dirty="0"/>
              <a:t>Each sponsor approved to operate rural non-congregate (NC) meal service, is required to train administrative and site personnel prior to the start of NC site operations. </a:t>
            </a:r>
          </a:p>
          <a:p>
            <a:pPr marL="114300" indent="0">
              <a:buNone/>
            </a:pPr>
            <a:r>
              <a:rPr lang="en-US" dirty="0"/>
              <a:t>Rural non-congregate meal service is a permanent addition to the federal program legislation called the SFSP Final Rule. </a:t>
            </a:r>
          </a:p>
          <a:p>
            <a:pPr marL="114300" indent="0">
              <a:buNone/>
            </a:pPr>
            <a:r>
              <a:rPr lang="en-US" dirty="0"/>
              <a:t>Households may simultaneously participate in the SFSP meal service while receiving Summer EBT benefits (Sun Bucks). </a:t>
            </a:r>
          </a:p>
        </p:txBody>
      </p:sp>
      <p:pic>
        <p:nvPicPr>
          <p:cNvPr id="2050" name="Picture 2">
            <a:extLst>
              <a:ext uri="{FF2B5EF4-FFF2-40B4-BE49-F238E27FC236}">
                <a16:creationId xmlns:a16="http://schemas.microsoft.com/office/drawing/2014/main" id="{4605FA88-3BA5-D8A9-A3CA-C6902FF9F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827" y="4784589"/>
            <a:ext cx="4034346" cy="10684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2431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Meal Distribution Methods </a:t>
            </a:r>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a:bodyPr>
          <a:lstStyle/>
          <a:p>
            <a:pPr marL="114300" indent="0">
              <a:buNone/>
            </a:pPr>
            <a:r>
              <a:rPr lang="en-US" dirty="0"/>
              <a:t>The USDA has authorized the following NC meal distribution methods: </a:t>
            </a:r>
          </a:p>
          <a:p>
            <a:r>
              <a:rPr lang="en-US" b="1" dirty="0"/>
              <a:t>Parent/Guardian Meal Pick Up </a:t>
            </a:r>
            <a:r>
              <a:rPr lang="en-US" dirty="0"/>
              <a:t>- </a:t>
            </a:r>
            <a:r>
              <a:rPr lang="en-US" sz="2800" b="0" dirty="0"/>
              <a:t>Meals are picked up by parents or guardians. Meals are packaged and taken home for children to eat. </a:t>
            </a:r>
            <a:endParaRPr lang="en-US" dirty="0"/>
          </a:p>
          <a:p>
            <a:r>
              <a:rPr lang="en-US" b="1" dirty="0"/>
              <a:t>Home Delivery </a:t>
            </a:r>
            <a:r>
              <a:rPr lang="en-US" dirty="0"/>
              <a:t>– </a:t>
            </a:r>
            <a:r>
              <a:rPr lang="en-US" sz="2800" b="0" dirty="0"/>
              <a:t>Meals are packaged and delivered directly to homes. Written (digital, electronic or paper) household consent is required and must be available at the site/on the route.  </a:t>
            </a:r>
            <a:endParaRPr lang="en-US" dirty="0"/>
          </a:p>
          <a:p>
            <a:r>
              <a:rPr lang="en-US" b="1" dirty="0"/>
              <a:t>Meal Delivery via Mail </a:t>
            </a:r>
            <a:r>
              <a:rPr lang="en-US" dirty="0"/>
              <a:t>- Meals are shipped directly to the eligible households.</a:t>
            </a:r>
          </a:p>
        </p:txBody>
      </p:sp>
    </p:spTree>
    <p:extLst>
      <p:ext uri="{BB962C8B-B14F-4D97-AF65-F5344CB8AC3E}">
        <p14:creationId xmlns:p14="http://schemas.microsoft.com/office/powerpoint/2010/main" val="27079930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Non-Congregate Meal Service Requirements</a:t>
            </a:r>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fontScale="92500" lnSpcReduction="10000"/>
          </a:bodyPr>
          <a:lstStyle/>
          <a:p>
            <a:pPr marL="114300" indent="0">
              <a:buNone/>
            </a:pPr>
            <a:r>
              <a:rPr lang="en-US" sz="3200" dirty="0"/>
              <a:t>The following requirements must be fulfilled when </a:t>
            </a:r>
            <a:r>
              <a:rPr lang="en-US" sz="3200" b="0" dirty="0"/>
              <a:t>conducting NC meal service:</a:t>
            </a:r>
          </a:p>
          <a:p>
            <a:pPr lvl="1">
              <a:buFont typeface="Arial" panose="020B0604020202020204" pitchFamily="34" charset="0"/>
              <a:buChar char="•"/>
            </a:pPr>
            <a:r>
              <a:rPr lang="en-US" sz="2800" b="0" dirty="0"/>
              <a:t>Food components for each reimbursable meal must </a:t>
            </a:r>
            <a:r>
              <a:rPr lang="en-US" sz="2800" dirty="0"/>
              <a:t>meet meal</a:t>
            </a:r>
            <a:r>
              <a:rPr lang="en-US" sz="2800" b="0" dirty="0"/>
              <a:t> pattern requirements</a:t>
            </a:r>
          </a:p>
          <a:p>
            <a:pPr lvl="1"/>
            <a:r>
              <a:rPr lang="en-US" sz="2800" b="0" dirty="0"/>
              <a:t>All food items that contribute to a reimbursable meal </a:t>
            </a:r>
            <a:r>
              <a:rPr lang="en-US" sz="2800" dirty="0"/>
              <a:t>must be</a:t>
            </a:r>
            <a:r>
              <a:rPr lang="en-US" sz="2800" b="0" dirty="0"/>
              <a:t> clearly identifiable</a:t>
            </a:r>
          </a:p>
          <a:p>
            <a:pPr lvl="1"/>
            <a:r>
              <a:rPr lang="en-US" sz="2800" b="0" dirty="0"/>
              <a:t>Menus, food storage and meal preparation instructions are included with each meal distribution</a:t>
            </a:r>
          </a:p>
          <a:p>
            <a:pPr lvl="1"/>
            <a:r>
              <a:rPr lang="en-US" sz="2800" b="0" dirty="0"/>
              <a:t>Food preparation is minimal</a:t>
            </a:r>
          </a:p>
          <a:p>
            <a:pPr lvl="1"/>
            <a:r>
              <a:rPr lang="en-US" sz="2800" b="0" dirty="0"/>
              <a:t>Reasonable modifications are made to accommodate participants with disabilities</a:t>
            </a:r>
          </a:p>
          <a:p>
            <a:pPr marL="114300" indent="0">
              <a:buNone/>
            </a:pPr>
            <a:endParaRPr lang="en-US" dirty="0"/>
          </a:p>
        </p:txBody>
      </p:sp>
    </p:spTree>
    <p:extLst>
      <p:ext uri="{BB962C8B-B14F-4D97-AF65-F5344CB8AC3E}">
        <p14:creationId xmlns:p14="http://schemas.microsoft.com/office/powerpoint/2010/main" val="14243066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NC Meal Service Reminders</a:t>
            </a:r>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a:bodyPr>
          <a:lstStyle/>
          <a:p>
            <a:r>
              <a:rPr lang="en-US" dirty="0"/>
              <a:t>Meal </a:t>
            </a:r>
            <a:r>
              <a:rPr lang="en-US" sz="2800" b="0" dirty="0"/>
              <a:t>distribution times approved in </a:t>
            </a:r>
            <a:r>
              <a:rPr lang="en-US" sz="2800" b="0" dirty="0" err="1"/>
              <a:t>CNPweb</a:t>
            </a:r>
            <a:r>
              <a:rPr lang="en-US" sz="2800" b="0" dirty="0"/>
              <a:t> must be followed and any changes approved by the State Agency prior to a change </a:t>
            </a:r>
            <a:r>
              <a:rPr lang="en-US" sz="2800" b="0" dirty="0">
                <a:solidFill>
                  <a:schemeClr val="tx1"/>
                </a:solidFill>
                <a:latin typeface="Calibri" panose="020F0502020204030204" pitchFamily="34" charset="0"/>
                <a:cs typeface="Calibri" panose="020F0502020204030204" pitchFamily="34" charset="0"/>
              </a:rPr>
              <a:t>taking effect locally.</a:t>
            </a:r>
          </a:p>
          <a:p>
            <a:r>
              <a:rPr lang="en" sz="2800" dirty="0">
                <a:solidFill>
                  <a:schemeClr val="tx1"/>
                </a:solidFill>
                <a:latin typeface="Calibri" panose="020F0502020204030204" pitchFamily="34" charset="0"/>
                <a:ea typeface="Oswald Light"/>
                <a:cs typeface="Calibri" panose="020F0502020204030204" pitchFamily="34" charset="0"/>
              </a:rPr>
              <a:t>SFAs may only use OVS option and must be pre-approved by the State </a:t>
            </a:r>
            <a:r>
              <a:rPr lang="en" dirty="0">
                <a:solidFill>
                  <a:schemeClr val="tx1"/>
                </a:solidFill>
                <a:latin typeface="Calibri" panose="020F0502020204030204" pitchFamily="34" charset="0"/>
                <a:ea typeface="Oswald Light"/>
                <a:cs typeface="Calibri" panose="020F0502020204030204" pitchFamily="34" charset="0"/>
              </a:rPr>
              <a:t>A</a:t>
            </a:r>
            <a:r>
              <a:rPr lang="en" sz="2800" dirty="0">
                <a:solidFill>
                  <a:schemeClr val="tx1"/>
                </a:solidFill>
                <a:latin typeface="Calibri" panose="020F0502020204030204" pitchFamily="34" charset="0"/>
                <a:ea typeface="Oswald Light"/>
                <a:cs typeface="Calibri" panose="020F0502020204030204" pitchFamily="34" charset="0"/>
              </a:rPr>
              <a:t>gency. </a:t>
            </a:r>
            <a:r>
              <a:rPr lang="en" dirty="0">
                <a:solidFill>
                  <a:schemeClr val="tx1"/>
                </a:solidFill>
                <a:latin typeface="Calibri" panose="020F0502020204030204" pitchFamily="34" charset="0"/>
                <a:ea typeface="Oswald Light"/>
                <a:cs typeface="Calibri" panose="020F0502020204030204" pitchFamily="34" charset="0"/>
              </a:rPr>
              <a:t>T</a:t>
            </a:r>
            <a:r>
              <a:rPr lang="en" sz="2800" dirty="0">
                <a:solidFill>
                  <a:schemeClr val="tx1"/>
                </a:solidFill>
                <a:latin typeface="Calibri" panose="020F0502020204030204" pitchFamily="34" charset="0"/>
                <a:ea typeface="Oswald Light"/>
                <a:cs typeface="Calibri" panose="020F0502020204030204" pitchFamily="34" charset="0"/>
              </a:rPr>
              <a:t>he OVS training must be completed unless following the NSLP/SBP meal pattern.</a:t>
            </a:r>
            <a:endParaRPr lang="en-US" sz="2800" b="0"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Breakfast served at lunch or later </a:t>
            </a:r>
            <a:r>
              <a:rPr lang="en-US" dirty="0"/>
              <a:t>during the day, is considered breakfast for the next morning. </a:t>
            </a:r>
          </a:p>
          <a:p>
            <a:r>
              <a:rPr lang="en-US" dirty="0"/>
              <a:t>S</a:t>
            </a:r>
            <a:r>
              <a:rPr lang="en-US" sz="2800" b="0" dirty="0"/>
              <a:t>econd meals are not allowed to be distributed at NC sites. </a:t>
            </a:r>
          </a:p>
          <a:p>
            <a:endParaRPr lang="en-US" sz="2800" b="0" dirty="0"/>
          </a:p>
          <a:p>
            <a:pPr marL="114300" indent="0">
              <a:buNone/>
            </a:pPr>
            <a:endParaRPr lang="en-US" dirty="0"/>
          </a:p>
        </p:txBody>
      </p:sp>
    </p:spTree>
    <p:extLst>
      <p:ext uri="{BB962C8B-B14F-4D97-AF65-F5344CB8AC3E}">
        <p14:creationId xmlns:p14="http://schemas.microsoft.com/office/powerpoint/2010/main" val="28772374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Non-Congregate Meal Service Integrity Plan </a:t>
            </a:r>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a:bodyPr>
          <a:lstStyle/>
          <a:p>
            <a:r>
              <a:rPr lang="en-US" dirty="0"/>
              <a:t>Along with </a:t>
            </a:r>
            <a:r>
              <a:rPr lang="en-US" b="1" dirty="0"/>
              <a:t>menus</a:t>
            </a:r>
            <a:r>
              <a:rPr lang="en-US" dirty="0"/>
              <a:t>, each sponsor operating NC meal service submit an </a:t>
            </a:r>
            <a:r>
              <a:rPr lang="en-US" b="1" dirty="0"/>
              <a:t>Integrity Plan </a:t>
            </a:r>
            <a:r>
              <a:rPr lang="en-US" dirty="0"/>
              <a:t>to State Agency to demonstrate compliance with federal regulations. </a:t>
            </a:r>
          </a:p>
          <a:p>
            <a:r>
              <a:rPr lang="en-US" dirty="0"/>
              <a:t>The purpose of the Plan is to establish local policies and procedures that ensure program compliance and integrity. </a:t>
            </a:r>
          </a:p>
          <a:p>
            <a:r>
              <a:rPr lang="en-US" dirty="0">
                <a:latin typeface="Calibri" panose="020F0502020204030204" pitchFamily="34" charset="0"/>
                <a:cs typeface="Calibri" panose="020F0502020204030204" pitchFamily="34" charset="0"/>
              </a:rPr>
              <a:t>The Plan must ensure there will be no duplication of meal benefits to the participants, including l</a:t>
            </a:r>
            <a:r>
              <a:rPr lang="en-US" b="0" i="0" u="none" strike="noStrike" dirty="0">
                <a:solidFill>
                  <a:srgbClr val="000000"/>
                </a:solidFill>
                <a:effectLst/>
                <a:latin typeface="Calibri" panose="020F0502020204030204" pitchFamily="34" charset="0"/>
                <a:cs typeface="Calibri" panose="020F0502020204030204" pitchFamily="34" charset="0"/>
              </a:rPr>
              <a:t>imiting meals to a maximum of 2 different meal types per day per participant</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296844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Integrity Plan Overview </a:t>
            </a:r>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a:bodyPr>
          <a:lstStyle/>
          <a:p>
            <a:pPr marL="114300" indent="0">
              <a:buNone/>
            </a:pPr>
            <a:r>
              <a:rPr lang="en-US" dirty="0">
                <a:latin typeface="Calibri" panose="020F0502020204030204" pitchFamily="34" charset="0"/>
                <a:cs typeface="Calibri" panose="020F0502020204030204" pitchFamily="34" charset="0"/>
              </a:rPr>
              <a:t>During the training, discuss with staff all aspects of Integrity Plan</a:t>
            </a:r>
          </a:p>
          <a:p>
            <a:pPr>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EC0D624B-7E39-7C94-5E9D-9323F7B95417}"/>
              </a:ext>
            </a:extLst>
          </p:cNvPr>
          <p:cNvSpPr txBox="1">
            <a:spLocks/>
          </p:cNvSpPr>
          <p:nvPr/>
        </p:nvSpPr>
        <p:spPr>
          <a:xfrm>
            <a:off x="838200" y="2219417"/>
            <a:ext cx="10515600" cy="3735605"/>
          </a:xfrm>
          <a:prstGeom prst="rect">
            <a:avLst/>
          </a:prstGeom>
          <a:solidFill>
            <a:schemeClr val="accent6">
              <a:lumMod val="20000"/>
              <a:lumOff val="80000"/>
            </a:schemeClr>
          </a:solid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en-US" b="1" dirty="0">
                <a:solidFill>
                  <a:schemeClr val="tx1"/>
                </a:solidFill>
              </a:rPr>
              <a:t>Sponsors, insert topics below. </a:t>
            </a:r>
          </a:p>
          <a:p>
            <a:pPr marL="0" indent="0">
              <a:buFont typeface="Arial"/>
              <a:buNone/>
            </a:pPr>
            <a:r>
              <a:rPr lang="en-US" b="1" i="1" dirty="0">
                <a:solidFill>
                  <a:schemeClr val="tx1"/>
                </a:solidFill>
              </a:rPr>
              <a:t>Suggested discussion points:  </a:t>
            </a:r>
          </a:p>
          <a:p>
            <a:r>
              <a:rPr lang="en-US" u="sng" dirty="0">
                <a:solidFill>
                  <a:schemeClr val="tx1"/>
                </a:solidFill>
              </a:rPr>
              <a:t>Implementation of State Agency approved distribution method</a:t>
            </a:r>
            <a:r>
              <a:rPr lang="en-US" dirty="0">
                <a:solidFill>
                  <a:schemeClr val="tx1"/>
                </a:solidFill>
              </a:rPr>
              <a:t>: It is critical that staff understands and follows the requirements associated with the specific meal distribution method. </a:t>
            </a:r>
          </a:p>
          <a:p>
            <a:endParaRPr lang="en-US" sz="900" dirty="0">
              <a:solidFill>
                <a:schemeClr val="tx1"/>
              </a:solidFill>
            </a:endParaRPr>
          </a:p>
          <a:p>
            <a:r>
              <a:rPr lang="en-US" u="sng" dirty="0">
                <a:solidFill>
                  <a:schemeClr val="tx1"/>
                </a:solidFill>
              </a:rPr>
              <a:t>Maintain a copy of the Integrity Plan on site</a:t>
            </a:r>
            <a:r>
              <a:rPr lang="en-US" dirty="0">
                <a:solidFill>
                  <a:schemeClr val="tx1"/>
                </a:solidFill>
              </a:rPr>
              <a:t>: Where will it be kept for easy staff access?  A reviewer may ask for this during a site visit.</a:t>
            </a:r>
          </a:p>
          <a:p>
            <a:pPr marL="114300" indent="0">
              <a:buNone/>
            </a:pPr>
            <a:endParaRPr lang="en-US" sz="900" dirty="0">
              <a:solidFill>
                <a:schemeClr val="tx1"/>
              </a:solidFill>
            </a:endParaRPr>
          </a:p>
          <a:p>
            <a:r>
              <a:rPr lang="en-US" u="sng" dirty="0">
                <a:solidFill>
                  <a:schemeClr val="tx1"/>
                </a:solidFill>
              </a:rPr>
              <a:t>Potential revisions to the Integrity Plan</a:t>
            </a:r>
            <a:r>
              <a:rPr lang="en-US" dirty="0">
                <a:solidFill>
                  <a:schemeClr val="tx1"/>
                </a:solidFill>
              </a:rPr>
              <a:t>: If revisions are necessary, how is this communicated? Should staff contact program Director directly?  </a:t>
            </a:r>
          </a:p>
        </p:txBody>
      </p:sp>
    </p:spTree>
    <p:extLst>
      <p:ext uri="{BB962C8B-B14F-4D97-AF65-F5344CB8AC3E}">
        <p14:creationId xmlns:p14="http://schemas.microsoft.com/office/powerpoint/2010/main" val="88247008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6865</TotalTime>
  <Words>8014</Words>
  <Application>Microsoft Office PowerPoint</Application>
  <PresentationFormat>Widescreen</PresentationFormat>
  <Paragraphs>613</Paragraphs>
  <Slides>102</Slides>
  <Notes>46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102</vt:i4>
      </vt:variant>
    </vt:vector>
  </HeadingPairs>
  <TitlesOfParts>
    <vt:vector size="107" baseType="lpstr">
      <vt:lpstr>Arial</vt:lpstr>
      <vt:lpstr>Calibri</vt:lpstr>
      <vt:lpstr>Wingdings</vt:lpstr>
      <vt:lpstr>Office Theme</vt:lpstr>
      <vt:lpstr>Office Theme</vt:lpstr>
      <vt:lpstr>Annual SFSP Staff Training  Spring 2024</vt:lpstr>
      <vt:lpstr>ATTENTION! IDOE Disclaimer</vt:lpstr>
      <vt:lpstr>Training includes four separate sessions:</vt:lpstr>
      <vt:lpstr>Preliminary Reminders</vt:lpstr>
      <vt:lpstr>SFSP SITE STAFF TRAINING</vt:lpstr>
      <vt:lpstr>SFSP Purpose</vt:lpstr>
      <vt:lpstr>PowerPoint Presentation</vt:lpstr>
      <vt:lpstr>Site Selection</vt:lpstr>
      <vt:lpstr>Site Rules</vt:lpstr>
      <vt:lpstr>Program Adult vs. Non-Program Adult</vt:lpstr>
      <vt:lpstr>Program Adult vs. Non-Program Adult Meals</vt:lpstr>
      <vt:lpstr>Site Rules</vt:lpstr>
      <vt:lpstr>Site Rules</vt:lpstr>
      <vt:lpstr>Share Table</vt:lpstr>
      <vt:lpstr>Share Table Reminders</vt:lpstr>
      <vt:lpstr>Share Table Reminders</vt:lpstr>
      <vt:lpstr>Meal Pattern </vt:lpstr>
      <vt:lpstr>Meal Pattern</vt:lpstr>
      <vt:lpstr>Congregate Meals</vt:lpstr>
      <vt:lpstr>Children must be present to receive a meal</vt:lpstr>
      <vt:lpstr>Non-Congregate Meal Service</vt:lpstr>
      <vt:lpstr>Local Program Procedures</vt:lpstr>
      <vt:lpstr>Meal Counting</vt:lpstr>
      <vt:lpstr>Let’s Review Meal Counting Form</vt:lpstr>
      <vt:lpstr>Meal Count Form</vt:lpstr>
      <vt:lpstr>Meal Count Form</vt:lpstr>
      <vt:lpstr>Meal Count Form</vt:lpstr>
      <vt:lpstr>Meal Count Form</vt:lpstr>
      <vt:lpstr>Meal Count Form</vt:lpstr>
      <vt:lpstr>Meal Counting Questions? </vt:lpstr>
      <vt:lpstr>Food Safety</vt:lpstr>
      <vt:lpstr>Food Safety</vt:lpstr>
      <vt:lpstr>Food Safety</vt:lpstr>
      <vt:lpstr>Food Safety</vt:lpstr>
      <vt:lpstr>Daily Site Reminders</vt:lpstr>
      <vt:lpstr>Questions?</vt:lpstr>
      <vt:lpstr>Civil Rights </vt:lpstr>
      <vt:lpstr>Civil Rights</vt:lpstr>
      <vt:lpstr>Civil Rights</vt:lpstr>
      <vt:lpstr>Civil Rights</vt:lpstr>
      <vt:lpstr>Civil Rights</vt:lpstr>
      <vt:lpstr>Civil Rights</vt:lpstr>
      <vt:lpstr>Civil Rights</vt:lpstr>
      <vt:lpstr>Civil Rights Complaints</vt:lpstr>
      <vt:lpstr>Civil Rights</vt:lpstr>
      <vt:lpstr>Civil Rights</vt:lpstr>
      <vt:lpstr>Civil Rights</vt:lpstr>
      <vt:lpstr>Site Supervisor Training </vt:lpstr>
      <vt:lpstr>Site Supervisor</vt:lpstr>
      <vt:lpstr>Site Supervisor</vt:lpstr>
      <vt:lpstr>Managing Reimbursable Meal Distribution</vt:lpstr>
      <vt:lpstr>Maintaining Meal Count Documentation</vt:lpstr>
      <vt:lpstr>Maintain Meal Pattern Compliance Documentation</vt:lpstr>
      <vt:lpstr>Detailed Menu Example</vt:lpstr>
      <vt:lpstr>Production Record Example</vt:lpstr>
      <vt:lpstr>Maintain Delivery Receipts</vt:lpstr>
      <vt:lpstr>Communicate Meal Delivery Changes</vt:lpstr>
      <vt:lpstr>Food Safety is Critical</vt:lpstr>
      <vt:lpstr>Ensure Civil Rights Compliance</vt:lpstr>
      <vt:lpstr>Inform the SFSP Director of Changes</vt:lpstr>
      <vt:lpstr>Submit all Required Documentation </vt:lpstr>
      <vt:lpstr>Safety First!</vt:lpstr>
      <vt:lpstr>First Week Reminders</vt:lpstr>
      <vt:lpstr>Communicating with Customers</vt:lpstr>
      <vt:lpstr>Engaging Kids</vt:lpstr>
      <vt:lpstr>Site Supervisor Handbook</vt:lpstr>
      <vt:lpstr>Site Supervisor Questions? </vt:lpstr>
      <vt:lpstr>Sponsor Monitor Training</vt:lpstr>
      <vt:lpstr>Role of the Monitor</vt:lpstr>
      <vt:lpstr>Monitoring Observations</vt:lpstr>
      <vt:lpstr>Monitor Job Responsibilities</vt:lpstr>
      <vt:lpstr>Monitor Job Responsibilities</vt:lpstr>
      <vt:lpstr>Monitor Reminder</vt:lpstr>
      <vt:lpstr>Pre-Operational Visit</vt:lpstr>
      <vt:lpstr>Site Visit – within the first 2 weeks</vt:lpstr>
      <vt:lpstr>Site Visit – within the first 2 weeks</vt:lpstr>
      <vt:lpstr>Site Visit</vt:lpstr>
      <vt:lpstr>Site Review</vt:lpstr>
      <vt:lpstr>Site Review Reminders</vt:lpstr>
      <vt:lpstr>Completion of the Site Review Form</vt:lpstr>
      <vt:lpstr>Completion of the Site Review Form</vt:lpstr>
      <vt:lpstr>Completion of the Site Review Form</vt:lpstr>
      <vt:lpstr>Completion of the Site Review Form</vt:lpstr>
      <vt:lpstr>Completion of the Site Review Form</vt:lpstr>
      <vt:lpstr>Completion of the Site Review Form</vt:lpstr>
      <vt:lpstr>Completion of the Site Review Form</vt:lpstr>
      <vt:lpstr>Completion of the Site Review Form</vt:lpstr>
      <vt:lpstr>Completion of the Site Review Form</vt:lpstr>
      <vt:lpstr>Completion of the Site Review Form</vt:lpstr>
      <vt:lpstr>Follow-up Review</vt:lpstr>
      <vt:lpstr>Record Keeping</vt:lpstr>
      <vt:lpstr>Planning Your Reviews</vt:lpstr>
      <vt:lpstr>Planning Your Reviews</vt:lpstr>
      <vt:lpstr>Non-Congregate Meal Service</vt:lpstr>
      <vt:lpstr>Meal Distribution Methods </vt:lpstr>
      <vt:lpstr>Non-Congregate Meal Service Requirements</vt:lpstr>
      <vt:lpstr>Other NC Meal Service Reminders</vt:lpstr>
      <vt:lpstr>Non-Congregate Meal Service Integrity Plan </vt:lpstr>
      <vt:lpstr>Local Integrity Plan Overview </vt:lpstr>
      <vt:lpstr>Integrity Plan: </vt:lpstr>
      <vt:lpstr>Integrity Plan: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SFSP Staff Training  Spring 2022</dc:title>
  <dc:creator>Pentzer, Gretchen</dc:creator>
  <cp:lastModifiedBy>Skinner, Tina</cp:lastModifiedBy>
  <cp:revision>4</cp:revision>
  <dcterms:created xsi:type="dcterms:W3CDTF">2017-12-28T18:03:12Z</dcterms:created>
  <dcterms:modified xsi:type="dcterms:W3CDTF">2024-04-08T10:25:43Z</dcterms:modified>
</cp:coreProperties>
</file>